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65" r:id="rId6"/>
    <p:sldId id="266" r:id="rId7"/>
    <p:sldId id="269" r:id="rId8"/>
    <p:sldId id="260" r:id="rId9"/>
    <p:sldId id="267" r:id="rId10"/>
    <p:sldId id="275" r:id="rId11"/>
    <p:sldId id="270" r:id="rId12"/>
    <p:sldId id="273" r:id="rId13"/>
    <p:sldId id="268" r:id="rId14"/>
    <p:sldId id="262" r:id="rId15"/>
    <p:sldId id="271" r:id="rId16"/>
    <p:sldId id="274" r:id="rId17"/>
    <p:sldId id="264"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24" userDrawn="1">
          <p15:clr>
            <a:srgbClr val="A4A3A4"/>
          </p15:clr>
        </p15:guide>
        <p15:guide id="2" pos="2880" userDrawn="1">
          <p15:clr>
            <a:srgbClr val="A4A3A4"/>
          </p15:clr>
        </p15:guide>
        <p15:guide id="3" orient="horz" pos="864" userDrawn="1">
          <p15:clr>
            <a:srgbClr val="A4A3A4"/>
          </p15:clr>
        </p15:guide>
        <p15:guide id="4" pos="5520" userDrawn="1">
          <p15:clr>
            <a:srgbClr val="A4A3A4"/>
          </p15:clr>
        </p15:guide>
        <p15:guide id="5" pos="312" userDrawn="1">
          <p15:clr>
            <a:srgbClr val="A4A3A4"/>
          </p15:clr>
        </p15:guide>
        <p15:guide id="6" orient="horz" pos="1416" userDrawn="1">
          <p15:clr>
            <a:srgbClr val="A4A3A4"/>
          </p15:clr>
        </p15:guide>
        <p15:guide id="7" orient="horz" pos="3912" userDrawn="1">
          <p15:clr>
            <a:srgbClr val="A4A3A4"/>
          </p15:clr>
        </p15:guide>
        <p15:guide id="8" orient="horz" pos="15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60CD"/>
    <a:srgbClr val="193F6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BCAE66-E7A9-B9FA-7B60-B0E00BAEC526}" v="5" dt="2023-08-01T15:48:28.929"/>
    <p1510:client id="{8DD16725-B210-4DAB-A40F-A2DAF88312E4}" v="2" dt="2023-08-29T00:08:49.180"/>
    <p1510:client id="{92166657-D126-49C1-B276-1FB8FFE71571}" v="37" dt="2023-08-01T15:43:26.7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391" autoAdjust="0"/>
  </p:normalViewPr>
  <p:slideViewPr>
    <p:cSldViewPr snapToGrid="0">
      <p:cViewPr varScale="1">
        <p:scale>
          <a:sx n="65" d="100"/>
          <a:sy n="65" d="100"/>
        </p:scale>
        <p:origin x="1320" y="60"/>
      </p:cViewPr>
      <p:guideLst>
        <p:guide orient="horz" pos="1224"/>
        <p:guide pos="2880"/>
        <p:guide orient="horz" pos="864"/>
        <p:guide pos="5520"/>
        <p:guide pos="312"/>
        <p:guide orient="horz" pos="1416"/>
        <p:guide orient="horz" pos="3912"/>
        <p:guide orient="horz" pos="15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9E9FAA-4DF3-4805-9DC8-3AFE82CDEF74}" type="datetimeFigureOut">
              <a:rPr lang="en-US" smtClean="0"/>
              <a:t>11/13/2023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EDA92C-3D55-462E-99BF-24520BE9143F}" type="slidenum">
              <a:rPr lang="en-US" smtClean="0"/>
              <a:t>‹#›</a:t>
            </a:fld>
            <a:endParaRPr lang="en-US"/>
          </a:p>
        </p:txBody>
      </p:sp>
    </p:spTree>
    <p:extLst>
      <p:ext uri="{BB962C8B-B14F-4D97-AF65-F5344CB8AC3E}">
        <p14:creationId xmlns:p14="http://schemas.microsoft.com/office/powerpoint/2010/main" val="3275172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lvl="0" eaLnBrk="1" hangingPunct="1">
              <a:lnSpc>
                <a:spcPct val="100000"/>
              </a:lnSpc>
              <a:spcBef>
                <a:spcPct val="0"/>
              </a:spcBef>
              <a:spcAft>
                <a:spcPts val="0"/>
              </a:spcAft>
            </a:pPr>
            <a:r>
              <a:rPr lang="en-US" b="1" u="sng">
                <a:solidFill>
                  <a:prstClr val="black"/>
                </a:solidFill>
              </a:rPr>
              <a:t>Expanded Operational Stress</a:t>
            </a:r>
            <a:r>
              <a:rPr lang="en-US" b="1" u="sng" baseline="0">
                <a:solidFill>
                  <a:prstClr val="black"/>
                </a:solidFill>
              </a:rPr>
              <a:t> Control (E-OSC)</a:t>
            </a:r>
            <a:endParaRPr lang="en-US" b="1" u="sng">
              <a:solidFill>
                <a:prstClr val="black"/>
              </a:solidFill>
            </a:endParaRPr>
          </a:p>
        </p:txBody>
      </p:sp>
      <p:sp>
        <p:nvSpPr>
          <p:cNvPr id="2" name="Slide Number Placeholder 1"/>
          <p:cNvSpPr>
            <a:spLocks noGrp="1"/>
          </p:cNvSpPr>
          <p:nvPr>
            <p:ph type="sldNum" sz="quarter" idx="10"/>
          </p:nvPr>
        </p:nvSpPr>
        <p:spPr/>
        <p:txBody>
          <a:bodyPr/>
          <a:lstStyle/>
          <a:p>
            <a:fld id="{2B34DC63-3C42-4748-AEA2-132E7F4F322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105847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10</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Current Situational Report (SITREP) on Stress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The nature of the military life and operations makes it necessary, but also extremely difficult to develop and implement effective resilience programs.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a:t>Operational demands and training requirements are constantly</a:t>
            </a:r>
            <a:r>
              <a:rPr lang="en-US" baseline="0"/>
              <a:t> changing</a:t>
            </a:r>
          </a:p>
          <a:p>
            <a:pPr marL="628650" lvl="1" indent="-171450">
              <a:lnSpc>
                <a:spcPct val="100000"/>
              </a:lnSpc>
              <a:spcBef>
                <a:spcPts val="0"/>
              </a:spcBef>
              <a:spcAft>
                <a:spcPts val="0"/>
              </a:spcAft>
              <a:buFont typeface="Arial" panose="020B0604020202020204" pitchFamily="34" charset="0"/>
              <a:buChar char="•"/>
            </a:pPr>
            <a:r>
              <a:rPr lang="en-US"/>
              <a:t>It can be quite difficult to implement large-scale classroom type training in the military because of operational demands</a:t>
            </a:r>
            <a:r>
              <a:rPr lang="en-US" baseline="0"/>
              <a:t> like deployments, and pre-deployment work-ups that take precedence over everything else</a:t>
            </a:r>
            <a:endParaRPr lang="en-US"/>
          </a:p>
          <a:p>
            <a:pPr marL="628650" lvl="1" indent="-171450">
              <a:lnSpc>
                <a:spcPct val="100000"/>
              </a:lnSpc>
              <a:spcBef>
                <a:spcPts val="0"/>
              </a:spcBef>
              <a:spcAft>
                <a:spcPts val="0"/>
              </a:spcAft>
              <a:buFont typeface="Arial" panose="020B0604020202020204" pitchFamily="34" charset="0"/>
              <a:buChar char="•"/>
            </a:pPr>
            <a:r>
              <a:rPr lang="en-US"/>
              <a:t>Annual</a:t>
            </a:r>
            <a:r>
              <a:rPr lang="en-US" baseline="0"/>
              <a:t> and Weight requirements can become overwhelming, and CG Members may become disinterested in trainings, viewing them as “checks in the box”</a:t>
            </a:r>
          </a:p>
          <a:p>
            <a:pPr marL="457200" lvl="1" indent="0">
              <a:lnSpc>
                <a:spcPct val="100000"/>
              </a:lnSpc>
              <a:spcBef>
                <a:spcPts val="0"/>
              </a:spcBef>
              <a:spcAft>
                <a:spcPts val="0"/>
              </a:spcAft>
              <a:buFont typeface="Arial" panose="020B0604020202020204" pitchFamily="34" charset="0"/>
              <a:buNone/>
            </a:pPr>
            <a:endParaRPr lang="en-US" sz="1200" b="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0">
                <a:latin typeface="+mn-lt"/>
                <a:ea typeface="ＭＳ Ｐゴシック" charset="0"/>
                <a:cs typeface="ＭＳ Ｐゴシック" charset="0"/>
              </a:rPr>
              <a:t>Military life is challenging</a:t>
            </a:r>
          </a:p>
          <a:p>
            <a:pPr marL="628650" lvl="1" indent="-171450">
              <a:lnSpc>
                <a:spcPct val="100000"/>
              </a:lnSpc>
              <a:spcBef>
                <a:spcPts val="0"/>
              </a:spcBef>
              <a:spcAft>
                <a:spcPts val="0"/>
              </a:spcAft>
              <a:buFont typeface="Arial" panose="020B0604020202020204" pitchFamily="34" charset="0"/>
              <a:buChar char="•"/>
            </a:pPr>
            <a:r>
              <a:rPr lang="en-US"/>
              <a:t>Sailors and Marines MUST perform well even when under enormous stress</a:t>
            </a:r>
            <a:r>
              <a:rPr lang="en-US" baseline="0"/>
              <a:t> and are afforded little margin for error</a:t>
            </a:r>
          </a:p>
          <a:p>
            <a:pPr marL="628650" lvl="1" indent="-171450">
              <a:lnSpc>
                <a:spcPct val="100000"/>
              </a:lnSpc>
              <a:spcBef>
                <a:spcPts val="0"/>
              </a:spcBef>
              <a:spcAft>
                <a:spcPts val="0"/>
              </a:spcAft>
              <a:buFont typeface="Arial" panose="020B0604020202020204" pitchFamily="34" charset="0"/>
              <a:buChar char="•"/>
            </a:pPr>
            <a:r>
              <a:rPr lang="en-US" baseline="0"/>
              <a:t>Family members cannot put their personal lives on hold to deal with the stress of deployments, training cycles, and other stresses inherent with having a loved-one who serves</a:t>
            </a:r>
          </a:p>
          <a:p>
            <a:pPr marL="457200" lvl="1" indent="0">
              <a:lnSpc>
                <a:spcPct val="100000"/>
              </a:lnSpc>
              <a:spcBef>
                <a:spcPts val="0"/>
              </a:spcBef>
              <a:spcAft>
                <a:spcPts val="0"/>
              </a:spcAft>
              <a:buFont typeface="Arial" panose="020B0604020202020204" pitchFamily="34" charset="0"/>
              <a:buNone/>
            </a:pPr>
            <a:endParaRPr lang="en-US"/>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Sailors, Marines,</a:t>
            </a:r>
            <a:r>
              <a:rPr lang="en-US" baseline="0"/>
              <a:t> and their families </a:t>
            </a:r>
            <a:r>
              <a:rPr lang="en-US"/>
              <a:t>may be resistant to learning resilience strategies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Some </a:t>
            </a:r>
            <a:r>
              <a:rPr lang="en-US" baseline="0"/>
              <a:t>may be concerned about stigma, and feel that practicing these skills is admitting to weakness</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t>Others assume that they</a:t>
            </a:r>
            <a:r>
              <a:rPr lang="en-US" baseline="0"/>
              <a:t> are coping well, and believe that </a:t>
            </a:r>
            <a:r>
              <a:rPr lang="en-US"/>
              <a:t>only </a:t>
            </a:r>
            <a:r>
              <a:rPr lang="en-US" baseline="0"/>
              <a:t>those who are struggling will benefit from these skills</a:t>
            </a:r>
          </a:p>
          <a:p>
            <a:pPr marL="0" lvl="0" indent="0">
              <a:lnSpc>
                <a:spcPct val="100000"/>
              </a:lnSpc>
              <a:spcBef>
                <a:spcPts val="0"/>
              </a:spcBef>
              <a:spcAft>
                <a:spcPts val="0"/>
              </a:spcAft>
              <a:buFont typeface="Arial" panose="020B0604020202020204" pitchFamily="34" charset="0"/>
              <a:buNone/>
            </a:pPr>
            <a:endParaRPr lang="en-US" baseline="0"/>
          </a:p>
          <a:p>
            <a:pPr>
              <a:lnSpc>
                <a:spcPct val="100000"/>
              </a:lnSpc>
              <a:spcBef>
                <a:spcPts val="0"/>
              </a:spcBef>
              <a:spcAft>
                <a:spcPts val="0"/>
              </a:spcAft>
            </a:pPr>
            <a:r>
              <a:rPr lang="en-US" sz="1200" kern="1200">
                <a:solidFill>
                  <a:schemeClr val="tx1"/>
                </a:solidFill>
                <a:effectLst/>
                <a:latin typeface="+mn-lt"/>
                <a:ea typeface="+mn-ea"/>
                <a:cs typeface="+mn-cs"/>
              </a:rPr>
              <a:t>In order to address these problems, the</a:t>
            </a:r>
            <a:r>
              <a:rPr lang="en-US" sz="1200" kern="1200" baseline="0">
                <a:solidFill>
                  <a:schemeClr val="tx1"/>
                </a:solidFill>
                <a:effectLst/>
                <a:latin typeface="+mn-lt"/>
                <a:ea typeface="+mn-ea"/>
                <a:cs typeface="+mn-cs"/>
              </a:rPr>
              <a:t> CG needs to develop engaging and practical programs that can teach Sailors, Marines, and families how to enhance individual resilience.</a:t>
            </a:r>
          </a:p>
          <a:p>
            <a:pPr>
              <a:lnSpc>
                <a:spcPct val="100000"/>
              </a:lnSpc>
              <a:spcBef>
                <a:spcPts val="0"/>
              </a:spcBef>
              <a:spcAft>
                <a:spcPts val="0"/>
              </a:spcAft>
            </a:pPr>
            <a:endParaRPr lang="en-US" sz="1200" kern="1200" baseline="0">
              <a:solidFill>
                <a:schemeClr val="tx1"/>
              </a:solidFill>
              <a:effectLst/>
              <a:latin typeface="+mn-lt"/>
              <a:ea typeface="+mn-ea"/>
              <a:cs typeface="+mn-cs"/>
            </a:endParaRPr>
          </a:p>
        </p:txBody>
      </p:sp>
    </p:spTree>
    <p:extLst>
      <p:ext uri="{BB962C8B-B14F-4D97-AF65-F5344CB8AC3E}">
        <p14:creationId xmlns:p14="http://schemas.microsoft.com/office/powerpoint/2010/main" val="1625474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11</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lnSpc>
                <a:spcPct val="100000"/>
              </a:lnSpc>
              <a:spcBef>
                <a:spcPct val="0"/>
              </a:spcBef>
              <a:spcAft>
                <a:spcPts val="0"/>
              </a:spcAft>
            </a:pPr>
            <a:r>
              <a:rPr lang="en-US" b="1" u="sng"/>
              <a:t>Key Components</a:t>
            </a:r>
          </a:p>
          <a:p>
            <a:pPr eaLnBrk="1" hangingPunct="1">
              <a:lnSpc>
                <a:spcPct val="100000"/>
              </a:lnSpc>
              <a:spcBef>
                <a:spcPct val="0"/>
              </a:spcBef>
              <a:spcAft>
                <a:spcPts val="0"/>
              </a:spcAft>
            </a:pPr>
            <a:endParaRPr lang="en-US" b="1" u="sng"/>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b="1">
                <a:solidFill>
                  <a:prstClr val="black"/>
                </a:solidFill>
              </a:rPr>
              <a:t>Resilience </a:t>
            </a:r>
            <a:r>
              <a:rPr lang="en-US">
                <a:solidFill>
                  <a:prstClr val="black"/>
                </a:solidFill>
              </a:rPr>
              <a:t>is one’s capacity to adapt successfully and function competently to life’s challenges, adversity, stress, and trauma. Evidence-based individual resilience skills that are associated with building and preserving resilience are: </a:t>
            </a:r>
            <a:r>
              <a:rPr lang="en-US" b="1" i="1">
                <a:solidFill>
                  <a:prstClr val="black"/>
                </a:solidFill>
              </a:rPr>
              <a:t>mindfulness,</a:t>
            </a:r>
            <a:r>
              <a:rPr lang="en-US" b="1" i="1" baseline="0">
                <a:solidFill>
                  <a:prstClr val="black"/>
                </a:solidFill>
              </a:rPr>
              <a:t> </a:t>
            </a:r>
            <a:r>
              <a:rPr lang="en-US" b="1" i="1">
                <a:solidFill>
                  <a:prstClr val="black"/>
                </a:solidFill>
              </a:rPr>
              <a:t>values,</a:t>
            </a:r>
            <a:r>
              <a:rPr lang="en-US" b="1" i="1" baseline="0">
                <a:solidFill>
                  <a:prstClr val="black"/>
                </a:solidFill>
              </a:rPr>
              <a:t> flexible thinking, healthy behaviors &amp; problem solving.</a:t>
            </a: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b="1" i="1">
              <a:solidFill>
                <a:prstClr val="black"/>
              </a:solidFill>
            </a:endParaRPr>
          </a:p>
          <a:p>
            <a:pPr marL="228600" indent="-228600">
              <a:lnSpc>
                <a:spcPct val="100000"/>
              </a:lnSpc>
              <a:spcBef>
                <a:spcPct val="0"/>
              </a:spcBef>
              <a:spcAft>
                <a:spcPts val="0"/>
              </a:spcAft>
              <a:buFont typeface="Arial" panose="020B0604020202020204" pitchFamily="34" charset="0"/>
              <a:buChar char="•"/>
            </a:pPr>
            <a:r>
              <a:rPr lang="en-US">
                <a:solidFill>
                  <a:prstClr val="black"/>
                </a:solidFill>
              </a:rPr>
              <a:t>The </a:t>
            </a:r>
            <a:r>
              <a:rPr lang="en-US" b="1">
                <a:solidFill>
                  <a:prstClr val="black"/>
                </a:solidFill>
              </a:rPr>
              <a:t>Stress Continuum Model </a:t>
            </a:r>
            <a:r>
              <a:rPr lang="en-US">
                <a:solidFill>
                  <a:prstClr val="black"/>
                </a:solidFill>
              </a:rPr>
              <a:t>is a spectrum of stress responses categorized in four zones identifying stress responses: Green “Ready” zone, Yellow “Reacting” zone, Orange “Injury” zone and Red “Illness” zone. It is a tool and is a common language that allows us to </a:t>
            </a:r>
            <a:r>
              <a:rPr lang="en-US" b="1" i="1">
                <a:solidFill>
                  <a:prstClr val="black"/>
                </a:solidFill>
              </a:rPr>
              <a:t>identify, engage </a:t>
            </a:r>
            <a:r>
              <a:rPr lang="en-US" b="1">
                <a:solidFill>
                  <a:prstClr val="black"/>
                </a:solidFill>
              </a:rPr>
              <a:t>and </a:t>
            </a:r>
            <a:r>
              <a:rPr lang="en-US" b="1" i="1">
                <a:solidFill>
                  <a:prstClr val="black"/>
                </a:solidFill>
              </a:rPr>
              <a:t>intervene</a:t>
            </a:r>
            <a:r>
              <a:rPr lang="en-US">
                <a:solidFill>
                  <a:prstClr val="black"/>
                </a:solidFill>
              </a:rPr>
              <a:t> when stress reactions or injuries are present.</a:t>
            </a:r>
          </a:p>
          <a:p>
            <a:pPr marL="228600" indent="-228600">
              <a:lnSpc>
                <a:spcPct val="100000"/>
              </a:lnSpc>
              <a:spcBef>
                <a:spcPct val="0"/>
              </a:spcBef>
              <a:spcAft>
                <a:spcPts val="0"/>
              </a:spcAft>
              <a:buFont typeface="Arial" panose="020B0604020202020204" pitchFamily="34" charset="0"/>
              <a:buChar char="•"/>
            </a:pPr>
            <a:endParaRPr lang="en-US">
              <a:solidFill>
                <a:prstClr val="black"/>
              </a:solidFill>
            </a:endParaRP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a:solidFill>
                  <a:prstClr val="black"/>
                </a:solidFill>
              </a:rPr>
              <a:t>The </a:t>
            </a:r>
            <a:r>
              <a:rPr lang="en-US" b="1">
                <a:solidFill>
                  <a:prstClr val="black"/>
                </a:solidFill>
              </a:rPr>
              <a:t>Core Leader Functions </a:t>
            </a:r>
            <a:r>
              <a:rPr lang="en-US">
                <a:solidFill>
                  <a:prstClr val="black"/>
                </a:solidFill>
              </a:rPr>
              <a:t>were developed to reinforce a leader’s commitment to sailors, families and overall command psychological health. The following are action elements for leaders to use to manage an environment conducive to dealing with operational stress and to develop resilience – </a:t>
            </a:r>
            <a:r>
              <a:rPr lang="en-US" b="1" i="1">
                <a:solidFill>
                  <a:prstClr val="black"/>
                </a:solidFill>
              </a:rPr>
              <a:t>strengthen, mitigate, identify, treat</a:t>
            </a:r>
            <a:r>
              <a:rPr lang="en-US">
                <a:solidFill>
                  <a:prstClr val="black"/>
                </a:solidFill>
              </a:rPr>
              <a:t> </a:t>
            </a:r>
            <a:r>
              <a:rPr lang="en-US" b="1">
                <a:solidFill>
                  <a:prstClr val="black"/>
                </a:solidFill>
              </a:rPr>
              <a:t>and </a:t>
            </a:r>
            <a:r>
              <a:rPr lang="en-US" b="1" i="1">
                <a:solidFill>
                  <a:prstClr val="black"/>
                </a:solidFill>
              </a:rPr>
              <a:t>reintegrate.</a:t>
            </a:r>
            <a:r>
              <a:rPr lang="en-US">
                <a:solidFill>
                  <a:prstClr val="black"/>
                </a:solidFill>
              </a:rPr>
              <a:t> </a:t>
            </a:r>
          </a:p>
          <a:p>
            <a:pPr marL="228600" marR="0" lvl="0" indent="-22860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endParaRPr lang="en-US">
              <a:solidFill>
                <a:prstClr val="black"/>
              </a:solidFill>
            </a:endParaRPr>
          </a:p>
          <a:p>
            <a:pPr marL="228600" indent="-228600" defTabSz="931774">
              <a:lnSpc>
                <a:spcPct val="100000"/>
              </a:lnSpc>
              <a:spcBef>
                <a:spcPct val="0"/>
              </a:spcBef>
              <a:spcAft>
                <a:spcPts val="0"/>
              </a:spcAft>
              <a:buFont typeface="Arial" panose="020B0604020202020204" pitchFamily="34" charset="0"/>
              <a:buChar char="•"/>
              <a:defRPr/>
            </a:pPr>
            <a:r>
              <a:rPr lang="en-US" b="1">
                <a:solidFill>
                  <a:prstClr val="black"/>
                </a:solidFill>
              </a:rPr>
              <a:t>Combat</a:t>
            </a:r>
            <a:r>
              <a:rPr lang="en-US" b="1" baseline="0">
                <a:solidFill>
                  <a:prstClr val="black"/>
                </a:solidFill>
              </a:rPr>
              <a:t> &amp;</a:t>
            </a:r>
            <a:r>
              <a:rPr lang="en-US" b="1">
                <a:solidFill>
                  <a:prstClr val="black"/>
                </a:solidFill>
              </a:rPr>
              <a:t> Operational Stress First Aid (COSFA) </a:t>
            </a:r>
            <a:r>
              <a:rPr lang="en-US">
                <a:solidFill>
                  <a:prstClr val="black"/>
                </a:solidFill>
              </a:rPr>
              <a:t>is a flexible multi-step process for the timely assessment and preclinical care of psychological stress injuries in individuals or units with the goals to preserve life, prevent further harm and promote recovery. The action steps of COSFA are - </a:t>
            </a:r>
            <a:r>
              <a:rPr lang="en-US" b="1" i="1">
                <a:solidFill>
                  <a:prstClr val="black"/>
                </a:solidFill>
              </a:rPr>
              <a:t>check, coordinate, cover, calm, connect, competence </a:t>
            </a:r>
            <a:r>
              <a:rPr lang="en-US" i="1">
                <a:solidFill>
                  <a:prstClr val="black"/>
                </a:solidFill>
              </a:rPr>
              <a:t>and </a:t>
            </a:r>
            <a:r>
              <a:rPr lang="en-US" b="1" i="1">
                <a:solidFill>
                  <a:prstClr val="black"/>
                </a:solidFill>
              </a:rPr>
              <a:t>confidence</a:t>
            </a:r>
            <a:r>
              <a:rPr lang="en-US" i="1">
                <a:solidFill>
                  <a:prstClr val="black"/>
                </a:solidFill>
              </a:rPr>
              <a:t>.</a:t>
            </a:r>
          </a:p>
          <a:p>
            <a:pPr marL="0" indent="0" defTabSz="931774">
              <a:lnSpc>
                <a:spcPct val="100000"/>
              </a:lnSpc>
              <a:spcBef>
                <a:spcPct val="0"/>
              </a:spcBef>
              <a:spcAft>
                <a:spcPts val="0"/>
              </a:spcAft>
              <a:buFont typeface="Arial" panose="020B0604020202020204" pitchFamily="34" charset="0"/>
              <a:buNone/>
              <a:defRPr/>
            </a:pPr>
            <a:endParaRPr lang="en-US" b="1" i="1">
              <a:ea typeface="Arial" charset="0"/>
              <a:cs typeface="Arial" charset="0"/>
            </a:endParaRPr>
          </a:p>
          <a:p>
            <a:pPr marL="228600" indent="-228600" defTabSz="931774">
              <a:lnSpc>
                <a:spcPct val="100000"/>
              </a:lnSpc>
              <a:spcBef>
                <a:spcPct val="0"/>
              </a:spcBef>
              <a:spcAft>
                <a:spcPts val="0"/>
              </a:spcAft>
              <a:buFont typeface="Arial" panose="020B0604020202020204" pitchFamily="34" charset="0"/>
              <a:buChar char="•"/>
              <a:defRPr/>
            </a:pPr>
            <a:r>
              <a:rPr lang="en-US" b="1" i="0">
                <a:ea typeface="Arial" charset="0"/>
                <a:cs typeface="Arial" charset="0"/>
              </a:rPr>
              <a:t>Buddy Care and Unit Assessment</a:t>
            </a:r>
            <a:r>
              <a:rPr lang="en-US" b="1" i="0" baseline="0">
                <a:ea typeface="Arial" charset="0"/>
                <a:cs typeface="Arial" charset="0"/>
              </a:rPr>
              <a:t> </a:t>
            </a:r>
            <a:r>
              <a:rPr lang="en-US" sz="1200" kern="1200">
                <a:solidFill>
                  <a:schemeClr val="tx1"/>
                </a:solidFill>
                <a:effectLst/>
                <a:latin typeface="+mn-lt"/>
                <a:ea typeface="+mn-ea"/>
                <a:cs typeface="+mn-cs"/>
              </a:rPr>
              <a:t>are Command Resilience Team (CRT) intervention tools used to assess individuals and or units during times of stress.</a:t>
            </a:r>
            <a:endParaRPr lang="en-US" b="1" i="1">
              <a:ea typeface="Arial" charset="0"/>
              <a:cs typeface="Arial" charset="0"/>
            </a:endParaRPr>
          </a:p>
          <a:p>
            <a:pPr marL="685800" lvl="1" indent="-228600" defTabSz="931774">
              <a:lnSpc>
                <a:spcPct val="100000"/>
              </a:lnSpc>
              <a:spcBef>
                <a:spcPct val="0"/>
              </a:spcBef>
              <a:spcAft>
                <a:spcPts val="0"/>
              </a:spcAft>
              <a:buFont typeface="Arial" panose="020B0604020202020204" pitchFamily="34" charset="0"/>
              <a:buChar char="•"/>
              <a:defRPr/>
            </a:pPr>
            <a:r>
              <a:rPr lang="en-US" b="1">
                <a:solidFill>
                  <a:prstClr val="black"/>
                </a:solidFill>
              </a:rPr>
              <a:t>Buddy Care</a:t>
            </a:r>
            <a:r>
              <a:rPr lang="en-US" sz="1200" kern="1200">
                <a:solidFill>
                  <a:schemeClr val="tx1"/>
                </a:solidFill>
                <a:effectLst/>
                <a:latin typeface="+mn-lt"/>
                <a:ea typeface="+mn-ea"/>
                <a:cs typeface="+mn-cs"/>
              </a:rPr>
              <a:t> uses peers who are trained to provide social and emotional assistance and to create a safe and trusting environment. It</a:t>
            </a:r>
            <a:r>
              <a:rPr lang="en-US">
                <a:solidFill>
                  <a:prstClr val="black"/>
                </a:solidFill>
              </a:rPr>
              <a:t> is observing, identifying and intervening with peers when stress symptoms become apparent. </a:t>
            </a:r>
          </a:p>
          <a:p>
            <a:pPr marL="685800" marR="0" lvl="1" indent="-228600" algn="l" defTabSz="931774"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A </a:t>
            </a:r>
            <a:r>
              <a:rPr lang="en-US" sz="1200" b="1" kern="1200">
                <a:solidFill>
                  <a:schemeClr val="tx1"/>
                </a:solidFill>
                <a:effectLst/>
                <a:latin typeface="+mn-lt"/>
                <a:ea typeface="+mn-ea"/>
                <a:cs typeface="+mn-cs"/>
              </a:rPr>
              <a:t>Unit Assessment </a:t>
            </a:r>
            <a:r>
              <a:rPr lang="en-US" sz="1200" kern="1200">
                <a:solidFill>
                  <a:schemeClr val="tx1"/>
                </a:solidFill>
                <a:effectLst/>
                <a:latin typeface="+mn-lt"/>
                <a:ea typeface="+mn-ea"/>
                <a:cs typeface="+mn-cs"/>
              </a:rPr>
              <a:t>is used as a foundation for providing actionable recommendations for leaders to a unit that has been exposed to one or more stress injuries (Wear &amp; Tear, Inner Conflict, Loss, &amp; Life Threat).</a:t>
            </a:r>
          </a:p>
          <a:p>
            <a:pPr marL="685800" lvl="1" indent="-228600" defTabSz="931774">
              <a:lnSpc>
                <a:spcPct val="100000"/>
              </a:lnSpc>
              <a:spcBef>
                <a:spcPct val="0"/>
              </a:spcBef>
              <a:spcAft>
                <a:spcPts val="0"/>
              </a:spcAft>
              <a:buFont typeface="Arial" panose="020B0604020202020204" pitchFamily="34" charset="0"/>
              <a:buChar char="•"/>
              <a:defRPr/>
            </a:pPr>
            <a:endParaRPr lang="en-US">
              <a:solidFill>
                <a:prstClr val="black"/>
              </a:solidFill>
            </a:endParaRPr>
          </a:p>
          <a:p>
            <a:pPr marL="228600" indent="-228600" defTabSz="931774">
              <a:lnSpc>
                <a:spcPct val="100000"/>
              </a:lnSpc>
              <a:spcBef>
                <a:spcPct val="0"/>
              </a:spcBef>
              <a:spcAft>
                <a:spcPts val="0"/>
              </a:spcAft>
              <a:buFont typeface="Arial" panose="020B0604020202020204" pitchFamily="34" charset="0"/>
              <a:buChar char="•"/>
              <a:defRPr/>
            </a:pPr>
            <a:r>
              <a:rPr lang="en-US" b="1">
                <a:solidFill>
                  <a:prstClr val="black"/>
                </a:solidFill>
              </a:rPr>
              <a:t>Stress-o-Meter (SoM)</a:t>
            </a:r>
            <a:r>
              <a:rPr lang="en-US"/>
              <a:t> is a web-based tool developed to provide a confidential real- time “snapshot’ of the stress level for command personnel. The Stress-o-Meter collects subjective information based on the Stress Continuum and creates a “dashboard” for command leadership. This “dashboard” illustrates the “temperature” of the command, Directorate, or Department to assist leaders with understanding staff stress levels and to determine if there is a need for an intervention. </a:t>
            </a:r>
            <a:endParaRPr lang="en-US">
              <a:solidFill>
                <a:prstClr val="black"/>
              </a:solidFill>
            </a:endParaRPr>
          </a:p>
        </p:txBody>
      </p:sp>
    </p:spTree>
    <p:extLst>
      <p:ext uri="{BB962C8B-B14F-4D97-AF65-F5344CB8AC3E}">
        <p14:creationId xmlns:p14="http://schemas.microsoft.com/office/powerpoint/2010/main" val="5331173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Facilitation Discussion Questions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a:lnSpc>
                <a:spcPct val="100000"/>
              </a:lnSpc>
              <a:spcBef>
                <a:spcPts val="0"/>
              </a:spcBef>
              <a:spcAft>
                <a:spcPts val="0"/>
              </a:spcAft>
            </a:pPr>
            <a:r>
              <a:rPr lang="en-US" sz="1200">
                <a:latin typeface="+mn-lt"/>
                <a:cs typeface="Arial" panose="020B0604020202020204" pitchFamily="34" charset="0"/>
              </a:rPr>
              <a:t>What are the learning objectives for this module? How do they fit in overall E-OSC terminal objectives?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What are core concepts &amp; critical exercises (must have’s) for this module if time limited?</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How do we balance facilitation, group discussion, lecture, &amp; worksheets?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How do we create linkages in modules &amp; objectives in mind’s of students?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How does this module connect &amp; reinforce other modules?</a:t>
            </a:r>
          </a:p>
          <a:p>
            <a:pPr>
              <a:lnSpc>
                <a:spcPct val="100000"/>
              </a:lnSpc>
              <a:spcBef>
                <a:spcPts val="0"/>
              </a:spcBef>
              <a:spcAft>
                <a:spcPts val="0"/>
              </a:spcAft>
            </a:pPr>
            <a:endParaRPr lang="en-US" sz="1200">
              <a:latin typeface="+mn-lt"/>
              <a:cs typeface="Arial" panose="020B0604020202020204" pitchFamily="34" charset="0"/>
            </a:endParaRPr>
          </a:p>
          <a:p>
            <a:pPr>
              <a:lnSpc>
                <a:spcPct val="100000"/>
              </a:lnSpc>
              <a:spcBef>
                <a:spcPts val="0"/>
              </a:spcBef>
              <a:spcAft>
                <a:spcPts val="0"/>
              </a:spcAft>
            </a:pPr>
            <a:r>
              <a:rPr lang="en-US" sz="1200">
                <a:latin typeface="+mn-lt"/>
                <a:cs typeface="Arial" panose="020B0604020202020204" pitchFamily="34" charset="0"/>
              </a:rPr>
              <a:t>What are our running themes &amp; how can we reinforce them throughout each module?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a:latin typeface="+mn-lt"/>
            </a:endParaRPr>
          </a:p>
        </p:txBody>
      </p:sp>
    </p:spTree>
    <p:extLst>
      <p:ext uri="{BB962C8B-B14F-4D97-AF65-F5344CB8AC3E}">
        <p14:creationId xmlns:p14="http://schemas.microsoft.com/office/powerpoint/2010/main" val="365540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Agenda</a:t>
            </a:r>
          </a:p>
          <a:p>
            <a:pPr eaLnBrk="1" hangingPunct="1">
              <a:lnSpc>
                <a:spcPct val="100000"/>
              </a:lnSpc>
              <a:spcBef>
                <a:spcPts val="0"/>
              </a:spcBef>
              <a:spcAft>
                <a:spcPts val="0"/>
              </a:spcAft>
            </a:pPr>
            <a:endParaRPr lang="en-US" sz="1200" b="1" u="sng">
              <a:latin typeface="+mn-lt"/>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baseline="0">
                <a:latin typeface="+mn-lt"/>
              </a:rPr>
              <a:t>E-OSC is designed to be a flexible program with concepts that can be adapted to fit the demands of various commands. </a:t>
            </a:r>
            <a:r>
              <a:rPr lang="en-US" sz="1200" kern="1200" baseline="0">
                <a:solidFill>
                  <a:schemeClr val="tx1"/>
                </a:solidFill>
                <a:effectLst/>
                <a:latin typeface="+mn-lt"/>
                <a:ea typeface="+mn-ea"/>
                <a:cs typeface="+mn-cs"/>
              </a:rPr>
              <a:t>Instructor Trainers have the option to adapt the course materials to fit different time constraints by focusing on key-concepts, rather than teaching as full modules.</a:t>
            </a:r>
          </a:p>
          <a:p>
            <a:pPr eaLnBrk="1" hangingPunct="1">
              <a:lnSpc>
                <a:spcPct val="100000"/>
              </a:lnSpc>
              <a:spcBef>
                <a:spcPts val="0"/>
              </a:spcBef>
              <a:spcAft>
                <a:spcPts val="0"/>
              </a:spcAft>
            </a:pPr>
            <a:endParaRPr lang="en-US" sz="1200" u="none" baseline="0">
              <a:latin typeface="+mn-lt"/>
            </a:endParaRPr>
          </a:p>
          <a:p>
            <a:pPr marL="171450" indent="-171450" eaLnBrk="1" hangingPunct="1">
              <a:lnSpc>
                <a:spcPct val="100000"/>
              </a:lnSpc>
              <a:spcBef>
                <a:spcPts val="0"/>
              </a:spcBef>
              <a:spcAft>
                <a:spcPts val="0"/>
              </a:spcAft>
              <a:buFont typeface="Arial" panose="020B0604020202020204" pitchFamily="34" charset="0"/>
              <a:buChar char="•"/>
            </a:pPr>
            <a:r>
              <a:rPr lang="en-US" sz="1200" u="none" baseline="0">
                <a:latin typeface="+mn-lt"/>
              </a:rPr>
              <a:t>E-OSC curriculum includes 15 modules.</a:t>
            </a:r>
          </a:p>
          <a:p>
            <a:pPr marL="0" indent="0" eaLnBrk="1" hangingPunct="1">
              <a:lnSpc>
                <a:spcPct val="100000"/>
              </a:lnSpc>
              <a:spcBef>
                <a:spcPts val="0"/>
              </a:spcBef>
              <a:spcAft>
                <a:spcPts val="0"/>
              </a:spcAft>
              <a:buFont typeface="Arial" panose="020B0604020202020204" pitchFamily="34" charset="0"/>
              <a:buNone/>
            </a:pPr>
            <a:r>
              <a:rPr lang="en-US" sz="1200" u="none" baseline="0">
                <a:latin typeface="+mn-lt"/>
              </a:rPr>
              <a:t> </a:t>
            </a: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Day 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 Program Overview &amp; Introductions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2: Stress &amp; Resilience </a:t>
            </a:r>
            <a:endParaRPr lang="en-US" sz="1200" b="1" u="none"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3: Mindfulness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4: CG Values &amp; A Culture of Excellence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5: Valued Living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6: Emotional Intelligence (EQ)</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7: Flexible Thinking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Day 2: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8: Healthy Behaviors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9: Problem Solving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10: Combat &amp; Operational Stress Control (COSFA)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11: Buddy Care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12: Unit Assessment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13: Stress-o-Meter (SoM)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Module 14: Course Planning &amp; Program (Unit) Implementation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Course Review &amp; Discussion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a:latin typeface="+mn-lt"/>
            </a:endParaRPr>
          </a:p>
        </p:txBody>
      </p:sp>
    </p:spTree>
    <p:extLst>
      <p:ext uri="{BB962C8B-B14F-4D97-AF65-F5344CB8AC3E}">
        <p14:creationId xmlns:p14="http://schemas.microsoft.com/office/powerpoint/2010/main" val="3835077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14</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Participant Introductions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a:latin typeface="+mn-lt"/>
              </a:rPr>
              <a:t>Directions: </a:t>
            </a:r>
            <a:r>
              <a:rPr lang="en-US" sz="1200" b="0" u="none" baseline="0">
                <a:latin typeface="+mn-lt"/>
              </a:rPr>
              <a:t>Ask participants to introduce themselves by answering the following questions.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none" baseline="0">
                <a:latin typeface="+mn-lt"/>
              </a:rPr>
              <a:t>Time Allotted: </a:t>
            </a:r>
            <a:r>
              <a:rPr lang="en-US" sz="1200" b="0" u="none" baseline="0">
                <a:latin typeface="+mn-lt"/>
              </a:rPr>
              <a:t>15 minutes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Name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What command are you with?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What are your expectations for this training?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What is something unique about yourself?</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2481459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2</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Terminal Objectives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baseline="0">
                <a:latin typeface="+mn-lt"/>
              </a:rPr>
              <a:t>Upon completion of this training, participants will be able 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b="1">
                <a:latin typeface="+mn-lt"/>
                <a:ea typeface="ＭＳ Ｐゴシック" charset="0"/>
                <a:cs typeface="ＭＳ Ｐゴシック" charset="0"/>
              </a:rPr>
              <a:t>DEFINE</a:t>
            </a:r>
            <a:r>
              <a:rPr lang="en-US" sz="1200">
                <a:latin typeface="+mn-lt"/>
                <a:ea typeface="ＭＳ Ｐゴシック" charset="0"/>
                <a:cs typeface="ＭＳ Ｐゴシック" charset="0"/>
              </a:rPr>
              <a:t> and </a:t>
            </a:r>
            <a:r>
              <a:rPr lang="en-US" sz="1200" b="1">
                <a:latin typeface="+mn-lt"/>
                <a:ea typeface="ＭＳ Ｐゴシック" charset="0"/>
                <a:cs typeface="ＭＳ Ｐゴシック" charset="0"/>
              </a:rPr>
              <a:t>APPLY</a:t>
            </a:r>
            <a:r>
              <a:rPr lang="en-US" sz="1200">
                <a:latin typeface="+mn-lt"/>
                <a:ea typeface="ＭＳ Ｐゴシック" charset="0"/>
                <a:cs typeface="ＭＳ Ｐゴシック" charset="0"/>
              </a:rPr>
              <a:t> the concepts of Expanded Operational Stress Control (E-OSC) program</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a:latin typeface="+mn-lt"/>
                <a:cs typeface="Arial" panose="020B0604020202020204" pitchFamily="34" charset="0"/>
              </a:rPr>
              <a:t>DESCRIBE </a:t>
            </a:r>
            <a:r>
              <a:rPr lang="en-US" sz="1200">
                <a:latin typeface="+mn-lt"/>
                <a:cs typeface="Arial" panose="020B0604020202020204" pitchFamily="34" charset="0"/>
              </a:rPr>
              <a:t>and</a:t>
            </a:r>
            <a:r>
              <a:rPr lang="en-US" sz="1200" b="1">
                <a:latin typeface="+mn-lt"/>
                <a:cs typeface="Arial" panose="020B0604020202020204" pitchFamily="34" charset="0"/>
              </a:rPr>
              <a:t> DEMONSTRATE </a:t>
            </a:r>
            <a:r>
              <a:rPr lang="en-US" sz="1200">
                <a:latin typeface="+mn-lt"/>
                <a:cs typeface="Arial" panose="020B0604020202020204" pitchFamily="34" charset="0"/>
              </a:rPr>
              <a:t>strategies to build stress resilience and mental fitness within your command</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b="1">
                <a:latin typeface="+mn-lt"/>
                <a:ea typeface="ＭＳ Ｐゴシック" charset="0"/>
                <a:cs typeface="ＭＳ Ｐゴシック" charset="0"/>
              </a:rPr>
              <a:t>IMPLEMENT </a:t>
            </a:r>
            <a:r>
              <a:rPr lang="en-US" sz="1200">
                <a:latin typeface="+mn-lt"/>
                <a:ea typeface="ＭＳ Ｐゴシック" charset="0"/>
                <a:cs typeface="ＭＳ Ｐゴシック" charset="0"/>
              </a:rPr>
              <a:t>and </a:t>
            </a:r>
            <a:r>
              <a:rPr lang="en-US" sz="1200" b="1">
                <a:latin typeface="+mn-lt"/>
                <a:ea typeface="ＭＳ Ｐゴシック" charset="0"/>
                <a:cs typeface="ＭＳ Ｐゴシック" charset="0"/>
              </a:rPr>
              <a:t>MANAGE</a:t>
            </a:r>
            <a:r>
              <a:rPr lang="en-US" sz="1200">
                <a:latin typeface="+mn-lt"/>
                <a:ea typeface="ＭＳ Ｐゴシック" charset="0"/>
                <a:cs typeface="ＭＳ Ｐゴシック" charset="0"/>
              </a:rPr>
              <a:t> a command stress resilience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none" baseline="0">
              <a:latin typeface="+mn-lt"/>
            </a:endParaRPr>
          </a:p>
        </p:txBody>
      </p:sp>
    </p:spTree>
    <p:extLst>
      <p:ext uri="{BB962C8B-B14F-4D97-AF65-F5344CB8AC3E}">
        <p14:creationId xmlns:p14="http://schemas.microsoft.com/office/powerpoint/2010/main" val="7329970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3</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Disclosure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Arial" panose="020B0604020202020204" pitchFamily="34" charset="0"/>
              </a:rPr>
              <a:t>There are </a:t>
            </a:r>
            <a:r>
              <a:rPr lang="en-US" sz="1200" b="1">
                <a:latin typeface="+mn-lt"/>
                <a:ea typeface="ＭＳ Ｐゴシック" charset="0"/>
                <a:cs typeface="Arial" panose="020B0604020202020204" pitchFamily="34" charset="0"/>
              </a:rPr>
              <a:t>no conflict of interest </a:t>
            </a:r>
            <a:r>
              <a:rPr lang="en-US" sz="1200">
                <a:latin typeface="+mn-lt"/>
                <a:ea typeface="ＭＳ Ｐゴシック" charset="0"/>
                <a:cs typeface="Arial" panose="020B0604020202020204" pitchFamily="34" charset="0"/>
              </a:rPr>
              <a:t>or commercial support to disclose.</a:t>
            </a:r>
          </a:p>
          <a:p>
            <a:pPr marL="0" indent="0">
              <a:lnSpc>
                <a:spcPct val="100000"/>
              </a:lnSpc>
              <a:spcBef>
                <a:spcPts val="0"/>
              </a:spcBef>
              <a:spcAft>
                <a:spcPts val="0"/>
              </a:spcAft>
              <a:buNone/>
            </a:pPr>
            <a:endParaRPr lang="en-US" sz="120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Arial" panose="020B0604020202020204" pitchFamily="34" charset="0"/>
              </a:rPr>
              <a:t>There is no external funding for this work.</a:t>
            </a:r>
          </a:p>
          <a:p>
            <a:pPr marL="0" indent="0">
              <a:lnSpc>
                <a:spcPct val="100000"/>
              </a:lnSpc>
              <a:spcBef>
                <a:spcPts val="0"/>
              </a:spcBef>
              <a:spcAft>
                <a:spcPts val="0"/>
              </a:spcAft>
              <a:buNone/>
            </a:pPr>
            <a:endParaRPr lang="en-US" sz="1200">
              <a:latin typeface="+mn-lt"/>
              <a:ea typeface="ＭＳ Ｐゴシック" charset="0"/>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u="sng">
                <a:latin typeface="+mn-lt"/>
                <a:cs typeface="Arial" panose="020B0604020202020204" pitchFamily="34" charset="0"/>
              </a:rPr>
              <a:t>Stress Awareness: </a:t>
            </a:r>
            <a:r>
              <a:rPr lang="en-US" sz="1200">
                <a:latin typeface="+mn-lt"/>
                <a:cs typeface="Arial" panose="020B0604020202020204" pitchFamily="34" charset="0"/>
              </a:rPr>
              <a:t>Some of the video clips that are used to convey orange zone characteristics and stress behaviors may contain graphic images or language consistent with human behavior in extreme stress situations.</a:t>
            </a:r>
          </a:p>
          <a:p>
            <a:pPr marL="0" indent="0">
              <a:lnSpc>
                <a:spcPct val="100000"/>
              </a:lnSpc>
              <a:spcBef>
                <a:spcPts val="0"/>
              </a:spcBef>
              <a:spcAft>
                <a:spcPts val="0"/>
              </a:spcAft>
              <a:buNone/>
            </a:pPr>
            <a:endParaRPr lang="en-US" sz="1200">
              <a:latin typeface="+mn-lt"/>
              <a:cs typeface="Arial" panose="020B0604020202020204" pitchFamily="34" charset="0"/>
            </a:endParaRPr>
          </a:p>
          <a:p>
            <a:pPr marL="171450" indent="-171450">
              <a:lnSpc>
                <a:spcPct val="100000"/>
              </a:lnSpc>
              <a:spcBef>
                <a:spcPts val="0"/>
              </a:spcBef>
              <a:spcAft>
                <a:spcPts val="0"/>
              </a:spcAft>
              <a:buFont typeface="Arial" panose="020B0604020202020204" pitchFamily="34" charset="0"/>
              <a:buChar char="•"/>
            </a:pPr>
            <a:r>
              <a:rPr lang="en-US" sz="1200" b="1" u="sng">
                <a:latin typeface="+mn-lt"/>
                <a:cs typeface="Arial" panose="020B0604020202020204" pitchFamily="34" charset="0"/>
              </a:rPr>
              <a:t>Fair Use Disclaimer: </a:t>
            </a:r>
            <a:r>
              <a:rPr lang="en-US" sz="1200">
                <a:latin typeface="+mn-lt"/>
                <a:cs typeface="Arial" panose="020B0604020202020204" pitchFamily="34" charset="0"/>
              </a:rPr>
              <a:t>Some video clips are derived from copyrighted productions and are used consistent with the Fair Use Act and cannot be distributed outside of the training environment:</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For training/educational purposes</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Is not revenue generating</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Is not distributed beyond a classroom setting</a:t>
            </a:r>
          </a:p>
          <a:p>
            <a:pPr marL="628650" lvl="1" indent="-171450">
              <a:lnSpc>
                <a:spcPct val="100000"/>
              </a:lnSpc>
              <a:spcBef>
                <a:spcPts val="0"/>
              </a:spcBef>
              <a:spcAft>
                <a:spcPts val="0"/>
              </a:spcAft>
              <a:buFont typeface="Arial" panose="020B0604020202020204" pitchFamily="34" charset="0"/>
              <a:buChar char="•"/>
            </a:pPr>
            <a:r>
              <a:rPr lang="en-US" sz="1200">
                <a:solidFill>
                  <a:srgbClr val="000000"/>
                </a:solidFill>
                <a:latin typeface="+mn-lt"/>
                <a:cs typeface="Arial" panose="020B0604020202020204" pitchFamily="34" charset="0"/>
              </a:rPr>
              <a:t>Failure to adhere to the criteria</a:t>
            </a:r>
            <a:r>
              <a:rPr lang="en-US" sz="1200" baseline="0">
                <a:solidFill>
                  <a:srgbClr val="000000"/>
                </a:solidFill>
                <a:latin typeface="+mn-lt"/>
                <a:cs typeface="Arial" panose="020B0604020202020204" pitchFamily="34" charset="0"/>
              </a:rPr>
              <a:t> of this disclaimer can result in forfeiture of rights to use the video media and/or legal action taken against the U.S. Navy.</a:t>
            </a:r>
            <a:endParaRPr lang="en-US" sz="1200">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3914471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0"/>
              </a:spcAft>
            </a:pPr>
            <a:r>
              <a:rPr lang="en-US" b="1" u="sng" dirty="0"/>
              <a:t>Culture of Excellence</a:t>
            </a:r>
          </a:p>
          <a:p>
            <a:pPr>
              <a:lnSpc>
                <a:spcPct val="100000"/>
              </a:lnSpc>
              <a:spcBef>
                <a:spcPts val="0"/>
              </a:spcBef>
              <a:spcAft>
                <a:spcPts val="0"/>
              </a:spcAft>
            </a:pPr>
            <a:endParaRPr lang="en-US" b="0" u="none" baseline="0" dirty="0"/>
          </a:p>
          <a:p>
            <a:pPr marL="285750" indent="-285750">
              <a:buAutoNum type="romanUcPeriod"/>
            </a:pPr>
            <a:r>
              <a:rPr lang="en-US" dirty="0">
                <a:ea typeface="Calibri" panose="020F0502020204030204"/>
                <a:cs typeface="Calibri" panose="020F0502020204030204"/>
              </a:rPr>
              <a:t>Looking at this slide, how can the CG Develop our own culture of Excellence?  </a:t>
            </a:r>
          </a:p>
          <a:p>
            <a:pPr marL="285750" indent="-285750">
              <a:buAutoNum type="romanUcPeriod"/>
            </a:pPr>
            <a:endParaRPr lang="en-US" dirty="0">
              <a:ea typeface="Calibri" panose="020F0502020204030204"/>
              <a:cs typeface="Calibri" panose="020F0502020204030204"/>
            </a:endParaRPr>
          </a:p>
          <a:p>
            <a:pPr marL="285750" indent="-285750">
              <a:buAutoNum type="romanUcPeriod"/>
            </a:pPr>
            <a:endParaRPr lang="en-US" dirty="0">
              <a:ea typeface="Calibri" panose="020F0502020204030204"/>
              <a:cs typeface="Calibri" panose="020F0502020204030204"/>
            </a:endParaRPr>
          </a:p>
          <a:p>
            <a:pPr marL="285750" indent="-285750">
              <a:buAutoNum type="romanUcPeriod"/>
            </a:pPr>
            <a:r>
              <a:rPr lang="en-US" dirty="0">
                <a:ea typeface="Calibri" panose="020F0502020204030204"/>
                <a:cs typeface="Calibri" panose="020F0502020204030204"/>
              </a:rPr>
              <a:t>HFP   Human Factors Process</a:t>
            </a:r>
          </a:p>
          <a:p>
            <a:pPr marL="285750" indent="-285750">
              <a:buAutoNum type="romanUcPeriod"/>
            </a:pPr>
            <a:endParaRPr lang="en-US" dirty="0"/>
          </a:p>
          <a:p>
            <a:pPr marL="285750" indent="-285750">
              <a:buAutoNum type="romanUcPeriod"/>
            </a:pPr>
            <a:endParaRPr lang="en-US" dirty="0"/>
          </a:p>
          <a:p>
            <a:pPr marL="285750" indent="-285750">
              <a:lnSpc>
                <a:spcPct val="100000"/>
              </a:lnSpc>
              <a:spcBef>
                <a:spcPts val="0"/>
              </a:spcBef>
              <a:spcAft>
                <a:spcPts val="0"/>
              </a:spcAft>
              <a:buAutoNum type="romanUcPeriod"/>
            </a:pPr>
            <a:r>
              <a:rPr lang="en-US" b="0" u="none" baseline="0" dirty="0"/>
              <a:t>Department of Defense Instructions and Directives form the base of OSC and subsequent programs.</a:t>
            </a:r>
            <a:endParaRPr lang="en-US" dirty="0">
              <a:ea typeface="Calibri"/>
              <a:cs typeface="Calibri"/>
            </a:endParaRPr>
          </a:p>
          <a:p>
            <a:pPr marL="742950" lvl="1" indent="-285750">
              <a:lnSpc>
                <a:spcPct val="100000"/>
              </a:lnSpc>
              <a:spcBef>
                <a:spcPts val="0"/>
              </a:spcBef>
              <a:spcAft>
                <a:spcPts val="0"/>
              </a:spcAft>
              <a:buAutoNum type="romanUcPeriod"/>
            </a:pPr>
            <a:r>
              <a:rPr lang="en-US" b="0" u="none" baseline="0" dirty="0"/>
              <a:t>DoD Directive 5124.02 “Under Secretary of Defense for Personnel and Readiness” (USDPR)</a:t>
            </a:r>
            <a:endParaRPr lang="en-US" b="0" u="none" baseline="0" dirty="0">
              <a:ea typeface="Calibri"/>
              <a:cs typeface="Calibri"/>
            </a:endParaRPr>
          </a:p>
          <a:p>
            <a:pPr marL="742950" lvl="1" indent="-285750">
              <a:lnSpc>
                <a:spcPct val="100000"/>
              </a:lnSpc>
              <a:spcBef>
                <a:spcPts val="0"/>
              </a:spcBef>
              <a:spcAft>
                <a:spcPts val="0"/>
              </a:spcAft>
              <a:buAutoNum type="romanUcPeriod"/>
            </a:pPr>
            <a:r>
              <a:rPr lang="en-US" b="0" u="none" baseline="0" dirty="0"/>
              <a:t>DoD Directive 6490.5 “Combat Stress Control (CSC) Programs”</a:t>
            </a:r>
            <a:endParaRPr lang="en-US" b="0" u="none" baseline="0" dirty="0">
              <a:ea typeface="Calibri"/>
              <a:cs typeface="Calibri"/>
            </a:endParaRPr>
          </a:p>
          <a:p>
            <a:pPr marL="742950" lvl="1" indent="-285750">
              <a:lnSpc>
                <a:spcPct val="100000"/>
              </a:lnSpc>
              <a:spcBef>
                <a:spcPts val="0"/>
              </a:spcBef>
              <a:spcAft>
                <a:spcPts val="0"/>
              </a:spcAft>
              <a:buAutoNum type="romanUcPeriod"/>
            </a:pPr>
            <a:r>
              <a:rPr lang="en-US" b="0" u="none" baseline="0" dirty="0"/>
              <a:t>DoD Instruction 6490.03 “Deployment Health”</a:t>
            </a:r>
            <a:endParaRPr lang="en-US" b="0" u="none" baseline="0" dirty="0">
              <a:ea typeface="Calibri"/>
              <a:cs typeface="Calibri"/>
            </a:endParaRPr>
          </a:p>
          <a:p>
            <a:pPr marL="742950" lvl="1" indent="-285750">
              <a:lnSpc>
                <a:spcPct val="100000"/>
              </a:lnSpc>
              <a:spcBef>
                <a:spcPts val="0"/>
              </a:spcBef>
              <a:spcAft>
                <a:spcPts val="0"/>
              </a:spcAft>
              <a:buAutoNum type="romanUcPeriod"/>
            </a:pPr>
            <a:r>
              <a:rPr lang="en-US" b="0" u="none" baseline="0" dirty="0"/>
              <a:t>Marine Corps Reference Publication (MCRP) 6-11C “Combat and Operational Stress Control</a:t>
            </a:r>
            <a:endParaRPr lang="en-US" b="0" u="none" baseline="0" dirty="0">
              <a:ea typeface="Calibri"/>
              <a:cs typeface="Calibri"/>
            </a:endParaRPr>
          </a:p>
          <a:p>
            <a:pPr marL="742950" lvl="1" indent="-285750">
              <a:lnSpc>
                <a:spcPct val="100000"/>
              </a:lnSpc>
              <a:spcBef>
                <a:spcPts val="0"/>
              </a:spcBef>
              <a:spcAft>
                <a:spcPts val="0"/>
              </a:spcAft>
              <a:buAutoNum type="romanUcPeriod"/>
            </a:pPr>
            <a:endParaRPr lang="en-US" b="0" u="none" baseline="0" dirty="0"/>
          </a:p>
          <a:p>
            <a:pPr marL="457200" lvl="1" indent="0">
              <a:lnSpc>
                <a:spcPct val="100000"/>
              </a:lnSpc>
              <a:spcBef>
                <a:spcPts val="0"/>
              </a:spcBef>
              <a:spcAft>
                <a:spcPts val="0"/>
              </a:spcAft>
              <a:buNone/>
            </a:pPr>
            <a:endParaRPr lang="en-US" b="0" u="none" baseline="0" dirty="0"/>
          </a:p>
          <a:p>
            <a:pPr marL="457200" lvl="1" indent="0">
              <a:lnSpc>
                <a:spcPct val="100000"/>
              </a:lnSpc>
              <a:spcBef>
                <a:spcPts val="0"/>
              </a:spcBef>
              <a:spcAft>
                <a:spcPts val="0"/>
              </a:spcAft>
              <a:buNone/>
            </a:pPr>
            <a:endParaRPr lang="en-US" b="0" u="none" baseline="0" dirty="0"/>
          </a:p>
          <a:p>
            <a:pPr marL="457200" lvl="1" indent="0">
              <a:lnSpc>
                <a:spcPct val="100000"/>
              </a:lnSpc>
              <a:spcBef>
                <a:spcPts val="0"/>
              </a:spcBef>
              <a:spcAft>
                <a:spcPts val="0"/>
              </a:spcAft>
              <a:buNone/>
            </a:pPr>
            <a:r>
              <a:rPr lang="en-US" b="0" u="none" baseline="0" dirty="0"/>
              <a:t>E-OSC</a:t>
            </a:r>
            <a:endParaRPr lang="en-US" b="0" u="none" baseline="0" dirty="0">
              <a:ea typeface="Calibri"/>
              <a:cs typeface="Calibri"/>
            </a:endParaRPr>
          </a:p>
          <a:p>
            <a:pPr marL="685800" lvl="1" indent="-228600">
              <a:lnSpc>
                <a:spcPct val="100000"/>
              </a:lnSpc>
              <a:spcBef>
                <a:spcPts val="0"/>
              </a:spcBef>
              <a:spcAft>
                <a:spcPts val="0"/>
              </a:spcAft>
              <a:buAutoNum type="alphaLcPeriod"/>
            </a:pPr>
            <a:r>
              <a:rPr lang="en-US" b="0" u="none" baseline="0" dirty="0"/>
              <a:t>NAVADMIN 222/19</a:t>
            </a:r>
            <a:endParaRPr lang="en-US" b="0" u="none" baseline="0" dirty="0">
              <a:ea typeface="Calibri"/>
              <a:cs typeface="Calibri"/>
            </a:endParaRPr>
          </a:p>
          <a:p>
            <a:pPr marL="685800" lvl="1" indent="-228600">
              <a:lnSpc>
                <a:spcPct val="100000"/>
              </a:lnSpc>
              <a:spcBef>
                <a:spcPts val="0"/>
              </a:spcBef>
              <a:spcAft>
                <a:spcPts val="0"/>
              </a:spcAft>
              <a:buAutoNum type="alphaLcPeriod"/>
            </a:pPr>
            <a:endParaRPr lang="en-US" b="0" u="none" baseline="0" dirty="0"/>
          </a:p>
          <a:p>
            <a:pPr marL="457200" lvl="1" indent="0">
              <a:lnSpc>
                <a:spcPct val="100000"/>
              </a:lnSpc>
              <a:spcBef>
                <a:spcPts val="0"/>
              </a:spcBef>
              <a:spcAft>
                <a:spcPts val="0"/>
              </a:spcAft>
              <a:buNone/>
            </a:pPr>
            <a:r>
              <a:rPr lang="en-US" b="0" u="none" baseline="0" dirty="0" err="1"/>
              <a:t>CgOSC</a:t>
            </a:r>
            <a:endParaRPr lang="en-US" b="0" u="none" baseline="0" dirty="0"/>
          </a:p>
          <a:p>
            <a:pPr marL="685800" lvl="1" indent="-228600">
              <a:lnSpc>
                <a:spcPct val="100000"/>
              </a:lnSpc>
              <a:spcBef>
                <a:spcPts val="0"/>
              </a:spcBef>
              <a:spcAft>
                <a:spcPts val="0"/>
              </a:spcAft>
              <a:buAutoNum type="alphaLcPeriod"/>
            </a:pPr>
            <a:r>
              <a:rPr lang="en-US" b="0" u="none" baseline="0" dirty="0"/>
              <a:t>BUMED Instruction 63xx.xx</a:t>
            </a:r>
            <a:endParaRPr lang="en-US" b="0" u="none" baseline="0" dirty="0">
              <a:ea typeface="Calibri"/>
              <a:cs typeface="Calibri"/>
            </a:endParaRPr>
          </a:p>
          <a:p>
            <a:pPr marL="685800" lvl="1" indent="-228600">
              <a:lnSpc>
                <a:spcPct val="100000"/>
              </a:lnSpc>
              <a:spcBef>
                <a:spcPts val="0"/>
              </a:spcBef>
              <a:spcAft>
                <a:spcPts val="0"/>
              </a:spcAft>
              <a:buAutoNum type="alphaLcPeriod"/>
            </a:pPr>
            <a:endParaRPr lang="en-US" b="0" u="none" baseline="0" dirty="0"/>
          </a:p>
          <a:p>
            <a:pPr marL="457200" lvl="1" indent="0">
              <a:lnSpc>
                <a:spcPct val="100000"/>
              </a:lnSpc>
              <a:spcBef>
                <a:spcPts val="0"/>
              </a:spcBef>
              <a:spcAft>
                <a:spcPts val="0"/>
              </a:spcAft>
              <a:buNone/>
            </a:pPr>
            <a:r>
              <a:rPr lang="en-US" b="0" u="none" baseline="0" dirty="0"/>
              <a:t>OSCAR</a:t>
            </a:r>
            <a:endParaRPr lang="en-US" b="0" u="none" baseline="0" dirty="0">
              <a:ea typeface="Calibri"/>
              <a:cs typeface="Calibri"/>
            </a:endParaRPr>
          </a:p>
          <a:p>
            <a:pPr marL="457200" lvl="1" indent="0">
              <a:lnSpc>
                <a:spcPct val="100000"/>
              </a:lnSpc>
              <a:spcBef>
                <a:spcPts val="0"/>
              </a:spcBef>
              <a:spcAft>
                <a:spcPts val="0"/>
              </a:spcAft>
              <a:buNone/>
            </a:pPr>
            <a:r>
              <a:rPr lang="en-US" b="0" u="none" baseline="0" dirty="0"/>
              <a:t>a. Marine Corps Order 5351.1</a:t>
            </a:r>
            <a:endParaRPr lang="en-US" b="0" u="none" baseline="0" dirty="0">
              <a:ea typeface="Calibri"/>
              <a:cs typeface="Calibri"/>
            </a:endParaRPr>
          </a:p>
          <a:p>
            <a:pPr marL="742950" lvl="1" indent="-285750">
              <a:lnSpc>
                <a:spcPct val="100000"/>
              </a:lnSpc>
              <a:spcBef>
                <a:spcPts val="0"/>
              </a:spcBef>
              <a:spcAft>
                <a:spcPts val="0"/>
              </a:spcAft>
              <a:buAutoNum type="romanUcPeriod"/>
            </a:pPr>
            <a:endParaRPr lang="en-US" b="0" u="none" baseline="0" dirty="0"/>
          </a:p>
          <a:p>
            <a:pPr marL="457200" lvl="1" indent="0">
              <a:lnSpc>
                <a:spcPct val="100000"/>
              </a:lnSpc>
              <a:spcBef>
                <a:spcPts val="0"/>
              </a:spcBef>
              <a:spcAft>
                <a:spcPts val="0"/>
              </a:spcAft>
              <a:buNone/>
            </a:pPr>
            <a:endParaRPr lang="en-US" b="0" u="none" baseline="0" dirty="0"/>
          </a:p>
          <a:p>
            <a:pPr>
              <a:lnSpc>
                <a:spcPct val="100000"/>
              </a:lnSpc>
              <a:spcBef>
                <a:spcPts val="0"/>
              </a:spcBef>
              <a:spcAft>
                <a:spcPts val="0"/>
              </a:spcAft>
            </a:pPr>
            <a:endParaRPr lang="en-US" b="0" u="none"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93CC01-4958-45D1-BC87-841EE23F394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063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5</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CG-OSC Program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a:p>
            <a:pPr marL="171450" indent="-171450">
              <a:lnSpc>
                <a:spcPct val="100000"/>
              </a:lnSpc>
              <a:spcBef>
                <a:spcPts val="0"/>
              </a:spcBef>
              <a:spcAft>
                <a:spcPts val="0"/>
              </a:spcAft>
              <a:buFont typeface="Arial" panose="020B0604020202020204" pitchFamily="34" charset="0"/>
              <a:buChar char="•"/>
            </a:pPr>
            <a:r>
              <a:rPr lang="en-US" sz="1200" b="0" u="none" baseline="0">
                <a:latin typeface="+mn-lt"/>
              </a:rPr>
              <a:t>Standardized primary </a:t>
            </a:r>
            <a:r>
              <a:rPr lang="en-US" sz="1200">
                <a:latin typeface="+mn-lt"/>
                <a:ea typeface="ＭＳ Ｐゴシック" charset="0"/>
                <a:cs typeface="ＭＳ Ｐゴシック" charset="0"/>
              </a:rPr>
              <a:t>toughness, prevention and recognition program to support building resilience, commitment and preparation to support operational readiness</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lnSpc>
                <a:spcPct val="100000"/>
              </a:lnSpc>
              <a:spcBef>
                <a:spcPts val="0"/>
              </a:spcBef>
              <a:spcAft>
                <a:spcPts val="0"/>
              </a:spcAft>
              <a:buFont typeface="Arial" panose="020B0604020202020204" pitchFamily="34" charset="0"/>
              <a:buChar char="•"/>
            </a:pPr>
            <a:r>
              <a:rPr lang="en-US" sz="1200">
                <a:latin typeface="+mn-lt"/>
                <a:ea typeface="ＭＳ Ｐゴシック" charset="0"/>
                <a:cs typeface="ＭＳ Ｐゴシック" charset="0"/>
              </a:rPr>
              <a:t>Concepts are designed to address stress and stress reactions with the overall objective of increasing capacity to focus, perform and persevere through the challenges associated with military operations </a:t>
            </a:r>
          </a:p>
          <a:p>
            <a:pPr marL="171450" indent="-171450">
              <a:lnSpc>
                <a:spcPct val="100000"/>
              </a:lnSpc>
              <a:spcBef>
                <a:spcPts val="0"/>
              </a:spcBef>
              <a:spcAft>
                <a:spcPts val="0"/>
              </a:spcAft>
              <a:buFont typeface="Arial" panose="020B0604020202020204" pitchFamily="34" charset="0"/>
              <a:buChar char="•"/>
            </a:pPr>
            <a:endParaRPr lang="en-US" sz="1200">
              <a:latin typeface="+mn-lt"/>
              <a:ea typeface="ＭＳ Ｐゴシック" charset="0"/>
              <a:cs typeface="ＭＳ Ｐゴシック" charset="0"/>
            </a:endParaRPr>
          </a:p>
          <a:p>
            <a:pPr marL="171450" indent="-171450">
              <a:buFont typeface="Arial" panose="020B0604020202020204" pitchFamily="34" charset="0"/>
              <a:buChar char="•"/>
              <a:defRPr/>
            </a:pPr>
            <a:r>
              <a:rPr lang="en-US" sz="1200">
                <a:latin typeface="+mn-lt"/>
                <a:cs typeface="Calibri"/>
              </a:rPr>
              <a:t>Will leverage </a:t>
            </a:r>
            <a:r>
              <a:rPr lang="en-US">
                <a:cs typeface="Calibri"/>
              </a:rPr>
              <a:t>HSWL Resources</a:t>
            </a:r>
            <a:r>
              <a:rPr lang="en-US" sz="1200">
                <a:latin typeface="+mn-lt"/>
                <a:cs typeface="Calibri"/>
              </a:rPr>
              <a:t> and </a:t>
            </a:r>
            <a:r>
              <a:rPr lang="en-US" sz="1200" err="1">
                <a:latin typeface="+mn-lt"/>
                <a:cs typeface="Calibri"/>
              </a:rPr>
              <a:t>deckplate</a:t>
            </a:r>
            <a:r>
              <a:rPr lang="en-US" sz="1200">
                <a:latin typeface="+mn-lt"/>
                <a:cs typeface="Calibri"/>
              </a:rPr>
              <a:t> leadership to provide more accessible, collaborative resources and real-time assessments of unit culture to promote healthy command climates and mitigate risks associated with unaddressed stress and stressors</a:t>
            </a:r>
            <a:r>
              <a:rPr lang="en-US" sz="1200">
                <a:latin typeface="+mn-lt"/>
                <a:ea typeface="ＭＳ Ｐゴシック"/>
                <a:cs typeface="Calibri"/>
              </a:rPr>
              <a:t>.</a:t>
            </a:r>
          </a:p>
        </p:txBody>
      </p:sp>
    </p:spTree>
    <p:extLst>
      <p:ext uri="{BB962C8B-B14F-4D97-AF65-F5344CB8AC3E}">
        <p14:creationId xmlns:p14="http://schemas.microsoft.com/office/powerpoint/2010/main" val="2916010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6</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a:latin typeface="+mn-lt"/>
              </a:rPr>
              <a:t>E-OSC Core Objectives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Build and preserve resilience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Learn techniques to support self-regulation and performance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Early recognition of individuals or units in distress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Breaking the code of silence related to occupational stress reactions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Peer-intervention- engaging individuals in early help as needed to maintain mission and personal readiness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Connection with services (as needed)</a:t>
            </a:r>
          </a:p>
        </p:txBody>
      </p:sp>
    </p:spTree>
    <p:extLst>
      <p:ext uri="{BB962C8B-B14F-4D97-AF65-F5344CB8AC3E}">
        <p14:creationId xmlns:p14="http://schemas.microsoft.com/office/powerpoint/2010/main" val="4047707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025DEF8-41BF-419A-8A05-73E77752E5DA}" type="slidenum">
              <a:rPr lang="en-US" smtClean="0">
                <a:solidFill>
                  <a:prstClr val="black"/>
                </a:solidFill>
              </a:rPr>
              <a:pPr fontAlgn="base">
                <a:spcBef>
                  <a:spcPct val="0"/>
                </a:spcBef>
                <a:spcAft>
                  <a:spcPct val="0"/>
                </a:spcAft>
                <a:defRPr/>
              </a:pPr>
              <a:t>7</a:t>
            </a:fld>
            <a:endParaRPr lang="en-US">
              <a:solidFill>
                <a:prstClr val="black"/>
              </a:solidFill>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200" b="1" u="sng" baseline="0">
                <a:latin typeface="+mn-lt"/>
              </a:rPr>
              <a:t>E-OSC Core Objectives</a:t>
            </a:r>
          </a:p>
          <a:p>
            <a:pPr marL="0" marR="0" lvl="0" indent="0" algn="l" defTabSz="914400" rtl="0" eaLnBrk="1" fontAlgn="auto" latinLnBrk="0" hangingPunct="1">
              <a:lnSpc>
                <a:spcPct val="100000"/>
              </a:lnSpc>
              <a:spcBef>
                <a:spcPct val="0"/>
              </a:spcBef>
              <a:spcAft>
                <a:spcPts val="0"/>
              </a:spcAft>
              <a:buClrTx/>
              <a:buSzTx/>
              <a:buFontTx/>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Build and preserve resilience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Learn techniques to support self-regulation and performance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Early recognition of individuals or units in distress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Breaking the code of silence related to occupational stress reactions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Peer-intervention- engaging individuals in early help as needed to maintain mission and personal readiness </a:t>
            </a:r>
          </a:p>
          <a:p>
            <a:pPr marL="0" marR="0" lvl="0" indent="0" algn="l" defTabSz="914400" rtl="0" eaLnBrk="1" fontAlgn="auto" latinLnBrk="0" hangingPunct="1">
              <a:lnSpc>
                <a:spcPct val="100000"/>
              </a:lnSpc>
              <a:spcBef>
                <a:spcPct val="0"/>
              </a:spcBef>
              <a:spcAft>
                <a:spcPts val="0"/>
              </a:spcAft>
              <a:buClrTx/>
              <a:buSzTx/>
              <a:buFont typeface="Arial" panose="020B0604020202020204" pitchFamily="34" charset="0"/>
              <a:buNone/>
              <a:tabLst/>
              <a:defRPr/>
            </a:pPr>
            <a:endParaRPr lang="en-US" sz="1200" u="none" baseline="0">
              <a:latin typeface="+mn-lt"/>
            </a:endParaRPr>
          </a:p>
          <a:p>
            <a:pPr marL="171450" marR="0" lvl="0" indent="-171450" algn="l" defTabSz="914400" rtl="0" eaLnBrk="1" fontAlgn="auto" latinLnBrk="0" hangingPunct="1">
              <a:lnSpc>
                <a:spcPct val="100000"/>
              </a:lnSpc>
              <a:spcBef>
                <a:spcPct val="0"/>
              </a:spcBef>
              <a:spcAft>
                <a:spcPts val="0"/>
              </a:spcAft>
              <a:buClrTx/>
              <a:buSzTx/>
              <a:buFont typeface="Arial" panose="020B0604020202020204" pitchFamily="34" charset="0"/>
              <a:buChar char="•"/>
              <a:tabLst/>
              <a:defRPr/>
            </a:pPr>
            <a:r>
              <a:rPr lang="en-US" sz="1200" u="none" baseline="0">
                <a:latin typeface="+mn-lt"/>
              </a:rPr>
              <a:t>Connection with services (as needed)</a:t>
            </a:r>
          </a:p>
        </p:txBody>
      </p:sp>
    </p:spTree>
    <p:extLst>
      <p:ext uri="{BB962C8B-B14F-4D97-AF65-F5344CB8AC3E}">
        <p14:creationId xmlns:p14="http://schemas.microsoft.com/office/powerpoint/2010/main" val="929594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E-OSC as a Prevention Tool </a:t>
            </a:r>
          </a:p>
          <a:p>
            <a:pPr marL="0" indent="0">
              <a:buNone/>
            </a:pPr>
            <a:endParaRPr lang="en-US" sz="1200" b="0" i="0" kern="1200">
              <a:solidFill>
                <a:schemeClr val="tx1"/>
              </a:solidFill>
              <a:effectLst/>
              <a:latin typeface="+mn-lt"/>
              <a:ea typeface="+mn-ea"/>
              <a:cs typeface="+mn-cs"/>
            </a:endParaRPr>
          </a:p>
          <a:p>
            <a:pPr marL="228600" indent="-228600">
              <a:buFont typeface="+mj-lt"/>
              <a:buAutoNum type="alphaUcPeriod"/>
            </a:pP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Types of Prevention</a:t>
            </a:r>
          </a:p>
          <a:p>
            <a:pPr marL="685800" lvl="1" indent="-228600">
              <a:buFont typeface="+mj-lt"/>
              <a:buAutoNum type="alphaLcParenR"/>
            </a:pPr>
            <a:r>
              <a:rPr lang="en-US" sz="1200" b="1" i="0" kern="1200">
                <a:solidFill>
                  <a:schemeClr val="tx1"/>
                </a:solidFill>
                <a:effectLst/>
                <a:latin typeface="+mn-lt"/>
                <a:ea typeface="+mn-ea"/>
                <a:cs typeface="+mn-cs"/>
              </a:rPr>
              <a:t>Primary Prevention</a:t>
            </a:r>
            <a:r>
              <a:rPr lang="en-US" sz="1200" b="1" i="0" kern="1200" baseline="0">
                <a:solidFill>
                  <a:schemeClr val="tx1"/>
                </a:solidFill>
                <a:effectLst/>
                <a:latin typeface="+mn-lt"/>
                <a:ea typeface="+mn-ea"/>
                <a:cs typeface="+mn-cs"/>
              </a:rPr>
              <a:t> </a:t>
            </a:r>
            <a:r>
              <a:rPr lang="en-US" sz="1200" b="0" i="0" kern="1200" baseline="0">
                <a:solidFill>
                  <a:schemeClr val="tx1"/>
                </a:solidFill>
                <a:effectLst/>
                <a:latin typeface="+mn-lt"/>
                <a:ea typeface="+mn-ea"/>
                <a:cs typeface="+mn-cs"/>
              </a:rPr>
              <a:t>– Prevention of destructive behaviors takes place before destructive behaviors occur. It involves strategies that reduce risk factors and increase protective factors associated with destructive behaviors.</a:t>
            </a:r>
          </a:p>
          <a:p>
            <a:pPr marL="685800" lvl="1" indent="-228600">
              <a:buFont typeface="+mj-lt"/>
              <a:buAutoNum type="alphaLcParenR"/>
            </a:pPr>
            <a:r>
              <a:rPr lang="en-US" sz="1200" b="1" i="0" kern="1200" baseline="0">
                <a:solidFill>
                  <a:schemeClr val="tx1"/>
                </a:solidFill>
                <a:effectLst/>
                <a:latin typeface="+mn-lt"/>
                <a:ea typeface="+mn-ea"/>
                <a:cs typeface="+mn-cs"/>
              </a:rPr>
              <a:t>Secondary Prevention </a:t>
            </a:r>
            <a:r>
              <a:rPr lang="en-US" sz="1200" b="0" i="0" kern="1200" baseline="0">
                <a:solidFill>
                  <a:schemeClr val="tx1"/>
                </a:solidFill>
                <a:effectLst/>
                <a:latin typeface="+mn-lt"/>
                <a:ea typeface="+mn-ea"/>
                <a:cs typeface="+mn-cs"/>
              </a:rPr>
              <a:t>– Aims to address elevated risk or early exposure to a destructive behavior by reducing the likelihood of recurrence and long-term impacts. Some common examples of secondary prevention are prompt reporting after behavior occurs, immediate response to behavior, treatment offered or administered.</a:t>
            </a:r>
          </a:p>
          <a:p>
            <a:pPr marL="685800" lvl="1" indent="-228600">
              <a:buFont typeface="+mj-lt"/>
              <a:buAutoNum type="alphaLcParenR"/>
            </a:pPr>
            <a:r>
              <a:rPr lang="en-US" sz="1200" b="1" i="0" kern="1200" baseline="0">
                <a:solidFill>
                  <a:schemeClr val="tx1"/>
                </a:solidFill>
                <a:effectLst/>
                <a:latin typeface="+mn-lt"/>
                <a:ea typeface="+mn-ea"/>
                <a:cs typeface="+mn-cs"/>
              </a:rPr>
              <a:t>Tertiary Prevention </a:t>
            </a:r>
            <a:r>
              <a:rPr lang="en-US" sz="1200" b="0" i="0" kern="1200" baseline="0">
                <a:solidFill>
                  <a:schemeClr val="tx1"/>
                </a:solidFill>
                <a:effectLst/>
                <a:latin typeface="+mn-lt"/>
                <a:ea typeface="+mn-ea"/>
                <a:cs typeface="+mn-cs"/>
              </a:rPr>
              <a:t>– A long-term approach after destructive behaviors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3358637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25DEF8-41BF-419A-8A05-73E77752E5D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04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u="sng" baseline="0">
                <a:latin typeface="+mn-lt"/>
              </a:rPr>
              <a:t>E-OSC as a Prevention Tool </a:t>
            </a:r>
          </a:p>
          <a:p>
            <a:pPr marL="0" indent="0">
              <a:buNone/>
            </a:pPr>
            <a:endParaRPr lang="en-US" sz="1200" b="0" i="0" kern="1200">
              <a:solidFill>
                <a:schemeClr val="tx1"/>
              </a:solidFill>
              <a:effectLst/>
              <a:latin typeface="+mn-lt"/>
              <a:ea typeface="+mn-ea"/>
              <a:cs typeface="+mn-cs"/>
            </a:endParaRPr>
          </a:p>
          <a:p>
            <a:pPr marL="228600" indent="-228600">
              <a:buFont typeface="+mj-lt"/>
              <a:buAutoNum type="alphaUcPeriod"/>
            </a:pPr>
            <a:r>
              <a:rPr lang="en-US" sz="1200" b="0" i="0" kern="1200">
                <a:solidFill>
                  <a:schemeClr val="tx1"/>
                </a:solidFill>
                <a:effectLst/>
                <a:latin typeface="+mn-lt"/>
                <a:ea typeface="+mn-ea"/>
                <a:cs typeface="+mn-cs"/>
              </a:rPr>
              <a:t> </a:t>
            </a:r>
            <a:r>
              <a:rPr lang="en-US" sz="1200" b="1" i="0" kern="1200">
                <a:solidFill>
                  <a:schemeClr val="tx1"/>
                </a:solidFill>
                <a:effectLst/>
                <a:latin typeface="+mn-lt"/>
                <a:ea typeface="+mn-ea"/>
                <a:cs typeface="+mn-cs"/>
              </a:rPr>
              <a:t>Types of Prevention</a:t>
            </a:r>
          </a:p>
          <a:p>
            <a:pPr marL="685800" lvl="1" indent="-228600">
              <a:buFont typeface="+mj-lt"/>
              <a:buAutoNum type="alphaLcParenR"/>
            </a:pPr>
            <a:r>
              <a:rPr lang="en-US" sz="1200" b="1" i="0" kern="1200">
                <a:solidFill>
                  <a:schemeClr val="tx1"/>
                </a:solidFill>
                <a:effectLst/>
                <a:latin typeface="+mn-lt"/>
                <a:ea typeface="+mn-ea"/>
                <a:cs typeface="+mn-cs"/>
              </a:rPr>
              <a:t>Primary Prevention</a:t>
            </a:r>
            <a:r>
              <a:rPr lang="en-US" sz="1200" b="1" i="0" kern="1200" baseline="0">
                <a:solidFill>
                  <a:schemeClr val="tx1"/>
                </a:solidFill>
                <a:effectLst/>
                <a:latin typeface="+mn-lt"/>
                <a:ea typeface="+mn-ea"/>
                <a:cs typeface="+mn-cs"/>
              </a:rPr>
              <a:t> </a:t>
            </a:r>
            <a:r>
              <a:rPr lang="en-US" sz="1200" b="0" i="0" kern="1200" baseline="0">
                <a:solidFill>
                  <a:schemeClr val="tx1"/>
                </a:solidFill>
                <a:effectLst/>
                <a:latin typeface="+mn-lt"/>
                <a:ea typeface="+mn-ea"/>
                <a:cs typeface="+mn-cs"/>
              </a:rPr>
              <a:t>– Prevention of destructive behaviors takes place before destructive behaviors occur. It involves strategies that reduce risk factors and increase protective factors associated with destructive behaviors.</a:t>
            </a:r>
          </a:p>
          <a:p>
            <a:pPr marL="685800" lvl="1" indent="-228600">
              <a:buFont typeface="+mj-lt"/>
              <a:buAutoNum type="alphaLcParenR"/>
            </a:pPr>
            <a:r>
              <a:rPr lang="en-US" sz="1200" b="1" i="0" kern="1200" baseline="0">
                <a:solidFill>
                  <a:schemeClr val="tx1"/>
                </a:solidFill>
                <a:effectLst/>
                <a:latin typeface="+mn-lt"/>
                <a:ea typeface="+mn-ea"/>
                <a:cs typeface="+mn-cs"/>
              </a:rPr>
              <a:t>Secondary Prevention </a:t>
            </a:r>
            <a:r>
              <a:rPr lang="en-US" sz="1200" b="0" i="0" kern="1200" baseline="0">
                <a:solidFill>
                  <a:schemeClr val="tx1"/>
                </a:solidFill>
                <a:effectLst/>
                <a:latin typeface="+mn-lt"/>
                <a:ea typeface="+mn-ea"/>
                <a:cs typeface="+mn-cs"/>
              </a:rPr>
              <a:t>– Aims to address elevated risk or early exposure to a destructive behavior by reducing the likelihood of recurrence and long-term impacts. Some common examples of secondary prevention are prompt reporting after behavior occurs, immediate response to behavior, treatment offered or administered.</a:t>
            </a:r>
          </a:p>
          <a:p>
            <a:pPr marL="685800" lvl="1" indent="-228600">
              <a:buFont typeface="+mj-lt"/>
              <a:buAutoNum type="alphaLcParenR"/>
            </a:pPr>
            <a:r>
              <a:rPr lang="en-US" sz="1200" b="1" i="0" kern="1200" baseline="0">
                <a:solidFill>
                  <a:schemeClr val="tx1"/>
                </a:solidFill>
                <a:effectLst/>
                <a:latin typeface="+mn-lt"/>
                <a:ea typeface="+mn-ea"/>
                <a:cs typeface="+mn-cs"/>
              </a:rPr>
              <a:t>Tertiary Prevention </a:t>
            </a:r>
            <a:r>
              <a:rPr lang="en-US" sz="1200" b="0" i="0" kern="1200" baseline="0">
                <a:solidFill>
                  <a:schemeClr val="tx1"/>
                </a:solidFill>
                <a:effectLst/>
                <a:latin typeface="+mn-lt"/>
                <a:ea typeface="+mn-ea"/>
                <a:cs typeface="+mn-cs"/>
              </a:rPr>
              <a:t>– A long-term approach after destructive behaviors occur.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u="sng" baseline="0">
              <a:latin typeface="+mn-lt"/>
            </a:endParaRPr>
          </a:p>
        </p:txBody>
      </p:sp>
    </p:spTree>
    <p:extLst>
      <p:ext uri="{BB962C8B-B14F-4D97-AF65-F5344CB8AC3E}">
        <p14:creationId xmlns:p14="http://schemas.microsoft.com/office/powerpoint/2010/main" val="489956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602A85E-D249-40EC-BBA2-0AF596D2F4F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1271133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2A85E-D249-40EC-BBA2-0AF596D2F4F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21807249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2A85E-D249-40EC-BBA2-0AF596D2F4F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3694153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02A85E-D249-40EC-BBA2-0AF596D2F4F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29054562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602A85E-D249-40EC-BBA2-0AF596D2F4FC}" type="datetimeFigureOut">
              <a:rPr lang="en-US" smtClean="0"/>
              <a:t>11/13/2023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574592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02A85E-D249-40EC-BBA2-0AF596D2F4FC}"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1432904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02A85E-D249-40EC-BBA2-0AF596D2F4FC}" type="datetimeFigureOut">
              <a:rPr lang="en-US" smtClean="0"/>
              <a:t>11/13/2023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68328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02A85E-D249-40EC-BBA2-0AF596D2F4FC}" type="datetimeFigureOut">
              <a:rPr lang="en-US" smtClean="0"/>
              <a:t>11/13/2023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2156121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02A85E-D249-40EC-BBA2-0AF596D2F4FC}" type="datetimeFigureOut">
              <a:rPr lang="en-US" smtClean="0"/>
              <a:t>11/13/2023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1801627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2A85E-D249-40EC-BBA2-0AF596D2F4FC}"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664210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602A85E-D249-40EC-BBA2-0AF596D2F4FC}" type="datetimeFigureOut">
              <a:rPr lang="en-US" smtClean="0"/>
              <a:t>11/13/2023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EF7D49-8A18-489E-B7F5-FAB3CA794BA8}" type="slidenum">
              <a:rPr lang="en-US" smtClean="0"/>
              <a:t>‹#›</a:t>
            </a:fld>
            <a:endParaRPr lang="en-US"/>
          </a:p>
        </p:txBody>
      </p:sp>
    </p:spTree>
    <p:extLst>
      <p:ext uri="{BB962C8B-B14F-4D97-AF65-F5344CB8AC3E}">
        <p14:creationId xmlns:p14="http://schemas.microsoft.com/office/powerpoint/2010/main" val="3975109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02A85E-D249-40EC-BBA2-0AF596D2F4FC}" type="datetimeFigureOut">
              <a:rPr lang="en-US" smtClean="0"/>
              <a:t>11/13/2023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EF7D49-8A18-489E-B7F5-FAB3CA794BA8}" type="slidenum">
              <a:rPr lang="en-US" smtClean="0"/>
              <a:t>‹#›</a:t>
            </a:fld>
            <a:endParaRPr lang="en-US"/>
          </a:p>
        </p:txBody>
      </p:sp>
    </p:spTree>
    <p:extLst>
      <p:ext uri="{BB962C8B-B14F-4D97-AF65-F5344CB8AC3E}">
        <p14:creationId xmlns:p14="http://schemas.microsoft.com/office/powerpoint/2010/main" val="159657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27.png"/><Relationship Id="rId7" Type="http://schemas.openxmlformats.org/officeDocument/2006/relationships/image" Target="../media/image30.png"/><Relationship Id="rId12"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1.png"/><Relationship Id="rId5" Type="http://schemas.openxmlformats.org/officeDocument/2006/relationships/image" Target="../media/image29.jpeg"/><Relationship Id="rId10" Type="http://schemas.openxmlformats.org/officeDocument/2006/relationships/image" Target="../media/image5.png"/><Relationship Id="rId4" Type="http://schemas.openxmlformats.org/officeDocument/2006/relationships/image" Target="../media/image28.jpeg"/><Relationship Id="rId9"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5.png"/><Relationship Id="rId5" Type="http://schemas.openxmlformats.org/officeDocument/2006/relationships/image" Target="../media/image7.jpe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microsoft.com/office/2017/06/relationships/model3d" Target="../media/model3d2.glb"/><Relationship Id="rId13" Type="http://schemas.openxmlformats.org/officeDocument/2006/relationships/image" Target="../media/image16.png"/><Relationship Id="rId18" Type="http://schemas.openxmlformats.org/officeDocument/2006/relationships/image" Target="../media/image20.png"/><Relationship Id="rId3" Type="http://schemas.openxmlformats.org/officeDocument/2006/relationships/image" Target="../media/image2.png"/><Relationship Id="rId21" Type="http://schemas.microsoft.com/office/2017/06/relationships/model3d" Target="../media/model3d4.glb"/><Relationship Id="rId7" Type="http://schemas.openxmlformats.org/officeDocument/2006/relationships/image" Target="../media/image11.png"/><Relationship Id="rId12" Type="http://schemas.openxmlformats.org/officeDocument/2006/relationships/image" Target="../media/image15.png"/><Relationship Id="rId17" Type="http://schemas.openxmlformats.org/officeDocument/2006/relationships/image" Target="../media/image19.png"/><Relationship Id="rId25" Type="http://schemas.openxmlformats.org/officeDocument/2006/relationships/image" Target="../media/image26.png"/><Relationship Id="rId2" Type="http://schemas.openxmlformats.org/officeDocument/2006/relationships/notesSlide" Target="../notesSlides/notesSlide9.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7.xml"/><Relationship Id="rId6" Type="http://schemas.microsoft.com/office/2017/06/relationships/model3d" Target="../media/model3d1.glb"/><Relationship Id="rId11" Type="http://schemas.openxmlformats.org/officeDocument/2006/relationships/image" Target="../media/image14.png"/><Relationship Id="rId24" Type="http://schemas.openxmlformats.org/officeDocument/2006/relationships/image" Target="../media/image25.png"/><Relationship Id="rId5" Type="http://schemas.openxmlformats.org/officeDocument/2006/relationships/image" Target="../media/image5.png"/><Relationship Id="rId15" Type="http://schemas.microsoft.com/office/2017/06/relationships/model3d" Target="../media/model3d3.glb"/><Relationship Id="rId23" Type="http://schemas.openxmlformats.org/officeDocument/2006/relationships/image" Target="../media/image24.png"/><Relationship Id="rId10" Type="http://schemas.openxmlformats.org/officeDocument/2006/relationships/image" Target="../media/image13.png"/><Relationship Id="rId19" Type="http://schemas.openxmlformats.org/officeDocument/2006/relationships/image" Target="../media/image21.png"/><Relationship Id="rId4" Type="http://schemas.openxmlformats.org/officeDocument/2006/relationships/image" Target="../media/image4.png"/><Relationship Id="rId9" Type="http://schemas.openxmlformats.org/officeDocument/2006/relationships/image" Target="../media/image12.png"/><Relationship Id="rId14" Type="http://schemas.openxmlformats.org/officeDocument/2006/relationships/image" Target="../media/image17.png"/><Relationship Id="rId22"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4443664"/>
            <a:ext cx="7772400" cy="1674222"/>
          </a:xfrm>
        </p:spPr>
        <p:txBody>
          <a:bodyPr anchor="ctr">
            <a:normAutofit fontScale="90000"/>
          </a:bodyPr>
          <a:lstStyle/>
          <a:p>
            <a:pPr lvl="0">
              <a:lnSpc>
                <a:spcPct val="100000"/>
              </a:lnSpc>
              <a:defRPr/>
            </a:pPr>
            <a:br>
              <a:rPr lang="en-US" sz="5400" b="1" dirty="0">
                <a:latin typeface="Times New Roman" panose="02020603050405020304" pitchFamily="18" charset="0"/>
                <a:cs typeface="Times New Roman" panose="02020603050405020304" pitchFamily="18" charset="0"/>
              </a:rPr>
            </a:br>
            <a:r>
              <a:rPr lang="en-US" sz="5400" i="1" dirty="0">
                <a:latin typeface="Bahnschrift SemiLight Condensed"/>
              </a:rPr>
              <a:t>Coast Guard Operational </a:t>
            </a:r>
            <a:br>
              <a:rPr lang="en-US" sz="5400" i="1" dirty="0">
                <a:latin typeface="Bahnschrift SemiLight Condensed" panose="020B0502040204020203" pitchFamily="34" charset="0"/>
              </a:rPr>
            </a:br>
            <a:r>
              <a:rPr lang="en-US" sz="5400" i="1" dirty="0">
                <a:latin typeface="Bahnschrift SemiLight Condensed"/>
              </a:rPr>
              <a:t>Stress Control (CG -OSC )</a:t>
            </a:r>
            <a:br>
              <a:rPr lang="en-US" sz="5400" b="1" dirty="0">
                <a:latin typeface="Times New Roman" panose="02020603050405020304" pitchFamily="18" charset="0"/>
                <a:cs typeface="Times New Roman" panose="02020603050405020304" pitchFamily="18" charset="0"/>
              </a:rPr>
            </a:br>
            <a:endParaRPr lang="en-US" sz="5400" b="1">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0" y="-40580"/>
            <a:ext cx="9144000" cy="4042611"/>
            <a:chOff x="0" y="0"/>
            <a:chExt cx="9144000" cy="4042611"/>
          </a:xfrm>
        </p:grpSpPr>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8102" b="12227"/>
            <a:stretch/>
          </p:blipFill>
          <p:spPr>
            <a:xfrm>
              <a:off x="0" y="0"/>
              <a:ext cx="9144000" cy="4042611"/>
            </a:xfrm>
            <a:prstGeom prst="rect">
              <a:avLst/>
            </a:prstGeom>
          </p:spPr>
        </p:pic>
        <p:sp>
          <p:nvSpPr>
            <p:cNvPr id="10" name="Rectangle 9"/>
            <p:cNvSpPr/>
            <p:nvPr/>
          </p:nvSpPr>
          <p:spPr>
            <a:xfrm>
              <a:off x="488281" y="3784"/>
              <a:ext cx="395037" cy="4038827"/>
            </a:xfrm>
            <a:prstGeom prst="rect">
              <a:avLst/>
            </a:prstGeom>
            <a:solidFill>
              <a:srgbClr val="2960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276725" y="1362441"/>
              <a:ext cx="818147" cy="800590"/>
              <a:chOff x="-914400" y="1752600"/>
              <a:chExt cx="816935" cy="816935"/>
            </a:xfrm>
          </p:grpSpPr>
          <p:sp>
            <p:nvSpPr>
              <p:cNvPr id="5" name="Oval 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7" name="Picture 6"/>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sp>
        <p:nvSpPr>
          <p:cNvPr id="3" name="AutoShape 2" descr="Troopers: Coast Guard helicopter rescues 7 iced in at remote Alaska camp">
            <a:extLst>
              <a:ext uri="{FF2B5EF4-FFF2-40B4-BE49-F238E27FC236}">
                <a16:creationId xmlns:a16="http://schemas.microsoft.com/office/drawing/2014/main" id="{33E12355-2CD4-40C1-793C-5BE2C6D1504C}"/>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7448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Current SITREP on Stress </a:t>
            </a:r>
          </a:p>
        </p:txBody>
      </p:sp>
      <p:sp>
        <p:nvSpPr>
          <p:cNvPr id="7171" name="Rectangle 3"/>
          <p:cNvSpPr>
            <a:spLocks noGrp="1" noChangeArrowheads="1"/>
          </p:cNvSpPr>
          <p:nvPr>
            <p:ph type="body" sz="half" idx="4294967295"/>
          </p:nvPr>
        </p:nvSpPr>
        <p:spPr>
          <a:xfrm>
            <a:off x="552368" y="2286000"/>
            <a:ext cx="8220157" cy="3647440"/>
          </a:xfrm>
        </p:spPr>
        <p:txBody>
          <a:bodyPr>
            <a:normAutofit/>
          </a:bodyPr>
          <a:lstStyle/>
          <a:p>
            <a:pPr>
              <a:lnSpc>
                <a:spcPct val="100000"/>
              </a:lnSpc>
              <a:spcBef>
                <a:spcPts val="0"/>
              </a:spcBef>
            </a:pPr>
            <a:r>
              <a:rPr lang="en-US" sz="1800">
                <a:latin typeface="Arial" charset="0"/>
                <a:ea typeface="ＭＳ Ｐゴシック" charset="0"/>
                <a:cs typeface="ＭＳ Ｐゴシック" charset="0"/>
              </a:rPr>
              <a:t>Operational demands and training requirements are constantly changing</a:t>
            </a:r>
          </a:p>
          <a:p>
            <a:pPr lvl="1">
              <a:lnSpc>
                <a:spcPct val="100000"/>
              </a:lnSpc>
              <a:spcBef>
                <a:spcPts val="0"/>
              </a:spcBef>
            </a:pPr>
            <a:r>
              <a:rPr lang="en-US" sz="1600">
                <a:solidFill>
                  <a:prstClr val="black"/>
                </a:solidFill>
                <a:latin typeface="Arial" panose="020B0604020202020204" pitchFamily="34" charset="0"/>
                <a:cs typeface="Arial" panose="020B0604020202020204" pitchFamily="34" charset="0"/>
              </a:rPr>
              <a:t>Pre-deployments, deployments and work-ups take priority over everything else</a:t>
            </a:r>
            <a:endParaRPr lang="en-US" sz="1600">
              <a:solidFill>
                <a:prstClr val="black"/>
              </a:solidFill>
              <a:latin typeface="Arial" panose="020B0604020202020204" pitchFamily="34" charset="0"/>
              <a:ea typeface="ＭＳ Ｐゴシック" charset="0"/>
              <a:cs typeface="Arial" panose="020B0604020202020204" pitchFamily="34" charset="0"/>
            </a:endParaRPr>
          </a:p>
          <a:p>
            <a:pPr lvl="1">
              <a:lnSpc>
                <a:spcPct val="100000"/>
              </a:lnSpc>
              <a:spcBef>
                <a:spcPts val="0"/>
              </a:spcBef>
            </a:pPr>
            <a:endParaRPr lang="en-US" sz="14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Military life is challenging</a:t>
            </a:r>
          </a:p>
          <a:p>
            <a:pPr lvl="1">
              <a:lnSpc>
                <a:spcPct val="100000"/>
              </a:lnSpc>
              <a:spcBef>
                <a:spcPts val="0"/>
              </a:spcBef>
            </a:pPr>
            <a:r>
              <a:rPr lang="en-US" sz="1600">
                <a:latin typeface="Arial" panose="020B0604020202020204" pitchFamily="34" charset="0"/>
                <a:cs typeface="Arial" panose="020B0604020202020204" pitchFamily="34" charset="0"/>
              </a:rPr>
              <a:t>Service members </a:t>
            </a:r>
            <a:r>
              <a:rPr lang="en-US" sz="1600" b="1">
                <a:latin typeface="Arial" panose="020B0604020202020204" pitchFamily="34" charset="0"/>
                <a:cs typeface="Arial" panose="020B0604020202020204" pitchFamily="34" charset="0"/>
              </a:rPr>
              <a:t>MUST</a:t>
            </a:r>
            <a:r>
              <a:rPr lang="en-US" sz="1600">
                <a:latin typeface="Arial" panose="020B0604020202020204" pitchFamily="34" charset="0"/>
                <a:cs typeface="Arial" panose="020B0604020202020204" pitchFamily="34" charset="0"/>
              </a:rPr>
              <a:t> perform well even when under enormous stress</a:t>
            </a:r>
          </a:p>
          <a:p>
            <a:pPr marL="457200" lvl="1" indent="0">
              <a:lnSpc>
                <a:spcPct val="100000"/>
              </a:lnSpc>
              <a:spcBef>
                <a:spcPts val="0"/>
              </a:spcBef>
              <a:buNone/>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Coast Guard Members, and their families may be resistant to learning new resilience strategies </a:t>
            </a:r>
          </a:p>
          <a:p>
            <a:pPr lvl="1">
              <a:lnSpc>
                <a:spcPct val="100000"/>
              </a:lnSpc>
              <a:spcBef>
                <a:spcPts val="0"/>
              </a:spcBef>
              <a:defRPr/>
            </a:pPr>
            <a:r>
              <a:rPr lang="en-US" sz="1600" b="1">
                <a:latin typeface="Arial" panose="020B0604020202020204" pitchFamily="34" charset="0"/>
                <a:cs typeface="Arial" panose="020B0604020202020204" pitchFamily="34" charset="0"/>
              </a:rPr>
              <a:t>Stigma</a:t>
            </a:r>
          </a:p>
          <a:p>
            <a:pPr lvl="1">
              <a:lnSpc>
                <a:spcPct val="100000"/>
              </a:lnSpc>
              <a:spcBef>
                <a:spcPts val="0"/>
              </a:spcBef>
              <a:defRPr/>
            </a:pPr>
            <a:r>
              <a:rPr lang="en-US" sz="1600">
                <a:latin typeface="Arial" panose="020B0604020202020204" pitchFamily="34" charset="0"/>
                <a:cs typeface="Arial" panose="020B0604020202020204" pitchFamily="34" charset="0"/>
              </a:rPr>
              <a:t>Belief that only those who are struggling will benefit from these skills</a:t>
            </a: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1"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687483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3807"/>
            <a:ext cx="8229600" cy="602829"/>
          </a:xfrm>
        </p:spPr>
        <p:txBody>
          <a:bodyPr lIns="0" tIns="0" rIns="0" bIns="0" anchor="b" anchorCtr="0"/>
          <a:lstStyle/>
          <a:p>
            <a:pPr algn="l" eaLnBrk="1" hangingPunct="1"/>
            <a:r>
              <a:rPr lang="en-US" sz="3600" b="1">
                <a:latin typeface="Times New Roman" pitchFamily="18" charset="0"/>
                <a:cs typeface="Times New Roman" pitchFamily="18" charset="0"/>
              </a:rPr>
              <a:t>Key Components</a:t>
            </a:r>
          </a:p>
        </p:txBody>
      </p:sp>
      <p:sp>
        <p:nvSpPr>
          <p:cNvPr id="28" name="TextBox 15"/>
          <p:cNvSpPr txBox="1">
            <a:spLocks noChangeArrowheads="1"/>
          </p:cNvSpPr>
          <p:nvPr/>
        </p:nvSpPr>
        <p:spPr bwMode="auto">
          <a:xfrm>
            <a:off x="949981" y="2286002"/>
            <a:ext cx="1583207" cy="428431"/>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Resilience</a:t>
            </a:r>
          </a:p>
        </p:txBody>
      </p:sp>
      <p:sp>
        <p:nvSpPr>
          <p:cNvPr id="29" name="TextBox 15"/>
          <p:cNvSpPr txBox="1">
            <a:spLocks noChangeArrowheads="1"/>
          </p:cNvSpPr>
          <p:nvPr/>
        </p:nvSpPr>
        <p:spPr bwMode="auto">
          <a:xfrm>
            <a:off x="3543644" y="2286000"/>
            <a:ext cx="2770070" cy="369332"/>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Stress Continuum Model</a:t>
            </a:r>
          </a:p>
        </p:txBody>
      </p:sp>
      <p:grpSp>
        <p:nvGrpSpPr>
          <p:cNvPr id="5" name="Group 4"/>
          <p:cNvGrpSpPr/>
          <p:nvPr/>
        </p:nvGrpSpPr>
        <p:grpSpPr>
          <a:xfrm>
            <a:off x="404549" y="4433359"/>
            <a:ext cx="2674073" cy="2374937"/>
            <a:chOff x="6308668" y="2587333"/>
            <a:chExt cx="2113443" cy="1836159"/>
          </a:xfrm>
        </p:grpSpPr>
        <p:pic>
          <p:nvPicPr>
            <p:cNvPr id="25" name="Picture 2" descr="D:\cosfs logo.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9680" y="3059971"/>
              <a:ext cx="1541702" cy="1363521"/>
            </a:xfrm>
            <a:prstGeom prst="rect">
              <a:avLst/>
            </a:prstGeom>
            <a:noFill/>
            <a:ln w="3175">
              <a:noFill/>
            </a:ln>
            <a:extLst>
              <a:ext uri="{909E8E84-426E-40DD-AFC4-6F175D3DCCD1}">
                <a14:hiddenFill xmlns:a14="http://schemas.microsoft.com/office/drawing/2010/main">
                  <a:solidFill>
                    <a:srgbClr val="FFFFFF"/>
                  </a:solidFill>
                </a14:hiddenFill>
              </a:ext>
            </a:extLst>
          </p:spPr>
        </p:pic>
        <p:sp>
          <p:nvSpPr>
            <p:cNvPr id="30" name="TextBox 16"/>
            <p:cNvSpPr txBox="1">
              <a:spLocks noChangeArrowheads="1"/>
            </p:cNvSpPr>
            <p:nvPr/>
          </p:nvSpPr>
          <p:spPr bwMode="auto">
            <a:xfrm>
              <a:off x="6308668" y="2587333"/>
              <a:ext cx="2113443" cy="499704"/>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Critical Operational</a:t>
              </a:r>
            </a:p>
            <a:p>
              <a:pPr algn="ctr"/>
              <a:r>
                <a:rPr lang="en-US" b="1">
                  <a:solidFill>
                    <a:prstClr val="black"/>
                  </a:solidFill>
                  <a:latin typeface="Times New Roman" pitchFamily="28" charset="0"/>
                  <a:cs typeface="Times New Roman" pitchFamily="28" charset="0"/>
                </a:rPr>
                <a:t>Stress First Aid (COSFA</a:t>
              </a:r>
              <a:r>
                <a:rPr lang="en-US">
                  <a:solidFill>
                    <a:prstClr val="black"/>
                  </a:solidFill>
                  <a:latin typeface="Times New Roman" pitchFamily="28" charset="0"/>
                  <a:cs typeface="Times New Roman" pitchFamily="28" charset="0"/>
                </a:rPr>
                <a:t>)</a:t>
              </a:r>
            </a:p>
          </p:txBody>
        </p:sp>
      </p:grpSp>
      <p:grpSp>
        <p:nvGrpSpPr>
          <p:cNvPr id="6" name="Group 5"/>
          <p:cNvGrpSpPr/>
          <p:nvPr/>
        </p:nvGrpSpPr>
        <p:grpSpPr>
          <a:xfrm>
            <a:off x="6905661" y="2176681"/>
            <a:ext cx="2141065" cy="2320847"/>
            <a:chOff x="717908" y="4316038"/>
            <a:chExt cx="1645920" cy="1964866"/>
          </a:xfrm>
        </p:grpSpPr>
        <p:pic>
          <p:nvPicPr>
            <p:cNvPr id="26" name="Picture 11" descr="5 Core leader functions.jpg"/>
            <p:cNvPicPr>
              <a:picLocks noChangeAspect="1"/>
            </p:cNvPicPr>
            <p:nvPr/>
          </p:nvPicPr>
          <p:blipFill>
            <a:blip r:embed="rId4" cstate="print"/>
            <a:srcRect t="17606" r="7593"/>
            <a:stretch>
              <a:fillRect/>
            </a:stretch>
          </p:blipFill>
          <p:spPr bwMode="auto">
            <a:xfrm>
              <a:off x="717908" y="4777704"/>
              <a:ext cx="1645920" cy="1503200"/>
            </a:xfrm>
            <a:prstGeom prst="rect">
              <a:avLst/>
            </a:prstGeom>
            <a:noFill/>
            <a:ln w="3175">
              <a:noFill/>
              <a:miter lim="800000"/>
              <a:headEnd/>
              <a:tailEnd/>
            </a:ln>
          </p:spPr>
        </p:pic>
        <p:sp>
          <p:nvSpPr>
            <p:cNvPr id="31" name="TextBox 17"/>
            <p:cNvSpPr txBox="1">
              <a:spLocks noChangeArrowheads="1"/>
            </p:cNvSpPr>
            <p:nvPr/>
          </p:nvSpPr>
          <p:spPr bwMode="auto">
            <a:xfrm>
              <a:off x="912731" y="4316038"/>
              <a:ext cx="1256272" cy="923330"/>
            </a:xfrm>
            <a:prstGeom prst="rect">
              <a:avLst/>
            </a:prstGeom>
            <a:noFill/>
            <a:ln w="9525">
              <a:noFill/>
              <a:miter lim="800000"/>
              <a:headEnd/>
              <a:tailEnd/>
            </a:ln>
          </p:spPr>
          <p:txBody>
            <a:bodyPr wrap="square">
              <a:spAutoFit/>
            </a:bodyPr>
            <a:lstStyle/>
            <a:p>
              <a:pPr algn="ctr"/>
              <a:r>
                <a:rPr lang="en-US" b="1">
                  <a:solidFill>
                    <a:prstClr val="black"/>
                  </a:solidFill>
                  <a:latin typeface="Times New Roman" pitchFamily="28" charset="0"/>
                  <a:cs typeface="Times New Roman" pitchFamily="28" charset="0"/>
                </a:rPr>
                <a:t> Core Leader </a:t>
              </a:r>
            </a:p>
            <a:p>
              <a:pPr algn="ctr"/>
              <a:r>
                <a:rPr lang="en-US" b="1">
                  <a:solidFill>
                    <a:prstClr val="black"/>
                  </a:solidFill>
                  <a:latin typeface="Times New Roman" pitchFamily="28" charset="0"/>
                  <a:cs typeface="Times New Roman" pitchFamily="28" charset="0"/>
                </a:rPr>
                <a:t>Functions</a:t>
              </a:r>
            </a:p>
          </p:txBody>
        </p:sp>
      </p:grpSp>
      <p:grpSp>
        <p:nvGrpSpPr>
          <p:cNvPr id="7" name="Group 6"/>
          <p:cNvGrpSpPr/>
          <p:nvPr/>
        </p:nvGrpSpPr>
        <p:grpSpPr>
          <a:xfrm>
            <a:off x="3666471" y="4433358"/>
            <a:ext cx="2315689" cy="2371941"/>
            <a:chOff x="3791739" y="4516094"/>
            <a:chExt cx="1479711" cy="1851148"/>
          </a:xfrm>
        </p:grpSpPr>
        <p:pic>
          <p:nvPicPr>
            <p:cNvPr id="23" name="Picture 22" descr="C:\Users\Melissa.Bardales\AppData\Local\Microsoft\Windows\INetCache\Content.Outlook\WFGFGEAO\Buddy Care Symbol.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48166" y="5014127"/>
              <a:ext cx="1423284" cy="1353115"/>
            </a:xfrm>
            <a:prstGeom prst="rect">
              <a:avLst/>
            </a:prstGeom>
            <a:noFill/>
            <a:ln>
              <a:noFill/>
            </a:ln>
          </p:spPr>
        </p:pic>
        <p:sp>
          <p:nvSpPr>
            <p:cNvPr id="32" name="Rectangle 31"/>
            <p:cNvSpPr/>
            <p:nvPr/>
          </p:nvSpPr>
          <p:spPr>
            <a:xfrm>
              <a:off x="3791739" y="4516094"/>
              <a:ext cx="1454633" cy="1200329"/>
            </a:xfrm>
            <a:prstGeom prst="rect">
              <a:avLst/>
            </a:prstGeom>
          </p:spPr>
          <p:txBody>
            <a:bodyPr wrap="square">
              <a:spAutoFit/>
            </a:bodyPr>
            <a:lstStyle/>
            <a:p>
              <a:pPr algn="ctr"/>
              <a:r>
                <a:rPr lang="en-US" b="1">
                  <a:solidFill>
                    <a:prstClr val="black"/>
                  </a:solidFill>
                  <a:latin typeface="Times New Roman" pitchFamily="28" charset="0"/>
                  <a:cs typeface="Times New Roman" pitchFamily="28" charset="0"/>
                </a:rPr>
                <a:t>Buddy Care &amp;</a:t>
              </a:r>
            </a:p>
            <a:p>
              <a:pPr algn="ctr"/>
              <a:r>
                <a:rPr lang="en-US" b="1">
                  <a:solidFill>
                    <a:prstClr val="black"/>
                  </a:solidFill>
                  <a:latin typeface="Times New Roman" pitchFamily="28" charset="0"/>
                  <a:cs typeface="Times New Roman" pitchFamily="28" charset="0"/>
                </a:rPr>
                <a:t>Unit Assessment</a:t>
              </a:r>
            </a:p>
          </p:txBody>
        </p:sp>
      </p:grpSp>
      <p:sp>
        <p:nvSpPr>
          <p:cNvPr id="16" name="TextBox 16"/>
          <p:cNvSpPr txBox="1">
            <a:spLocks noChangeArrowheads="1"/>
          </p:cNvSpPr>
          <p:nvPr/>
        </p:nvSpPr>
        <p:spPr bwMode="auto">
          <a:xfrm>
            <a:off x="6855279" y="4678509"/>
            <a:ext cx="1893281" cy="646330"/>
          </a:xfrm>
          <a:prstGeom prst="rect">
            <a:avLst/>
          </a:prstGeom>
          <a:noFill/>
          <a:ln w="9525">
            <a:noFill/>
            <a:miter lim="800000"/>
            <a:headEnd/>
            <a:tailEnd/>
          </a:ln>
        </p:spPr>
        <p:txBody>
          <a:bodyPr wrap="square" lIns="91440" tIns="45720" rIns="91440" bIns="45720" anchor="t">
            <a:spAutoFit/>
          </a:bodyPr>
          <a:lstStyle/>
          <a:p>
            <a:pPr algn="ctr"/>
            <a:r>
              <a:rPr lang="en-US" b="1">
                <a:latin typeface="Times New Roman"/>
                <a:cs typeface="Times New Roman"/>
              </a:rPr>
              <a:t>Total Force Wellness Tool</a:t>
            </a:r>
            <a:endParaRPr lang="en-US">
              <a:solidFill>
                <a:prstClr val="black"/>
              </a:solidFill>
              <a:latin typeface="Times New Roman" pitchFamily="28" charset="0"/>
              <a:cs typeface="Times New Roman" pitchFamily="28" charset="0"/>
            </a:endParaRPr>
          </a:p>
        </p:txBody>
      </p:sp>
      <p:pic>
        <p:nvPicPr>
          <p:cNvPr id="24" name="Picture 23"/>
          <p:cNvPicPr>
            <a:picLocks noChangeAspect="1"/>
          </p:cNvPicPr>
          <p:nvPr/>
        </p:nvPicPr>
        <p:blipFill rotWithShape="1">
          <a:blip r:embed="rId6">
            <a:extLst>
              <a:ext uri="{28A0092B-C50C-407E-A947-70E740481C1C}">
                <a14:useLocalDpi xmlns:a14="http://schemas.microsoft.com/office/drawing/2010/main" val="0"/>
              </a:ext>
            </a:extLst>
          </a:blip>
          <a:srcRect b="82630"/>
          <a:stretch/>
        </p:blipFill>
        <p:spPr>
          <a:xfrm>
            <a:off x="0" y="0"/>
            <a:ext cx="9143999" cy="1191237"/>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4549" y="2776580"/>
            <a:ext cx="2582605" cy="1419647"/>
          </a:xfrm>
          <a:prstGeom prst="rect">
            <a:avLst/>
          </a:prstGeom>
        </p:spPr>
      </p:pic>
      <p:grpSp>
        <p:nvGrpSpPr>
          <p:cNvPr id="20" name="Group 19"/>
          <p:cNvGrpSpPr/>
          <p:nvPr/>
        </p:nvGrpSpPr>
        <p:grpSpPr>
          <a:xfrm>
            <a:off x="0" y="-1"/>
            <a:ext cx="9144000" cy="1191237"/>
            <a:chOff x="-9633285" y="1601170"/>
            <a:chExt cx="9144000" cy="1191237"/>
          </a:xfrm>
        </p:grpSpPr>
        <p:sp>
          <p:nvSpPr>
            <p:cNvPr id="21"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22" name="Group 21"/>
            <p:cNvGrpSpPr/>
            <p:nvPr/>
          </p:nvGrpSpPr>
          <p:grpSpPr>
            <a:xfrm>
              <a:off x="-7813493" y="1786199"/>
              <a:ext cx="896528" cy="915114"/>
              <a:chOff x="-914400" y="1752600"/>
              <a:chExt cx="816935" cy="816935"/>
            </a:xfrm>
          </p:grpSpPr>
          <p:sp>
            <p:nvSpPr>
              <p:cNvPr id="37" name="Oval 36"/>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8" name="Picture 37"/>
              <p:cNvPicPr>
                <a:picLocks noChangeAspect="1"/>
              </p:cNvPicPr>
              <p:nvPr/>
            </p:nvPicPr>
            <p:blipFill>
              <a:blip r:embed="rId8">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33" name="Group 32"/>
            <p:cNvGrpSpPr/>
            <p:nvPr/>
          </p:nvGrpSpPr>
          <p:grpSpPr>
            <a:xfrm>
              <a:off x="-8699263" y="1786199"/>
              <a:ext cx="883997" cy="877900"/>
              <a:chOff x="9134475" y="914400"/>
              <a:chExt cx="883997" cy="877900"/>
            </a:xfrm>
          </p:grpSpPr>
          <p:sp>
            <p:nvSpPr>
              <p:cNvPr id="35" name="Oval 34"/>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6" name="Picture 35"/>
              <p:cNvPicPr>
                <a:picLocks noChangeAspect="1"/>
              </p:cNvPicPr>
              <p:nvPr/>
            </p:nvPicPr>
            <p:blipFill>
              <a:blip r:embed="rId9">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34" name="Picture 3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7168" name="Picture 7167">
            <a:extLst>
              <a:ext uri="{FF2B5EF4-FFF2-40B4-BE49-F238E27FC236}">
                <a16:creationId xmlns:a16="http://schemas.microsoft.com/office/drawing/2014/main" id="{4D11FDF8-DC1A-0334-DA5E-941E03884F5F}"/>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13953" y="5382895"/>
            <a:ext cx="1659015" cy="1082478"/>
          </a:xfrm>
          <a:prstGeom prst="rect">
            <a:avLst/>
          </a:prstGeom>
          <a:noFill/>
          <a:ln>
            <a:noFill/>
          </a:ln>
        </p:spPr>
      </p:pic>
      <p:pic>
        <p:nvPicPr>
          <p:cNvPr id="7169" name="Picture 7168" descr="Diagram&#10;&#10;Description automatically generated with low confidence">
            <a:extLst>
              <a:ext uri="{FF2B5EF4-FFF2-40B4-BE49-F238E27FC236}">
                <a16:creationId xmlns:a16="http://schemas.microsoft.com/office/drawing/2014/main" id="{D014EE14-99E5-ABEF-F8AA-B1A7DB78A0CE}"/>
              </a:ext>
            </a:extLst>
          </p:cNvPr>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699295" y="2655332"/>
            <a:ext cx="2585693" cy="1658955"/>
          </a:xfrm>
          <a:prstGeom prst="rect">
            <a:avLst/>
          </a:prstGeom>
          <a:noFill/>
          <a:ln>
            <a:noFill/>
          </a:ln>
        </p:spPr>
      </p:pic>
    </p:spTree>
    <p:extLst>
      <p:ext uri="{BB962C8B-B14F-4D97-AF65-F5344CB8AC3E}">
        <p14:creationId xmlns:p14="http://schemas.microsoft.com/office/powerpoint/2010/main" val="73504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a:latin typeface="Times New Roman" pitchFamily="18" charset="0"/>
                <a:cs typeface="Times New Roman" pitchFamily="18" charset="0"/>
              </a:rPr>
              <a:t>Facilitation Discussion Questions  </a:t>
            </a:r>
          </a:p>
        </p:txBody>
      </p:sp>
      <p:sp>
        <p:nvSpPr>
          <p:cNvPr id="7171" name="Rectangle 3"/>
          <p:cNvSpPr>
            <a:spLocks noGrp="1" noChangeArrowheads="1"/>
          </p:cNvSpPr>
          <p:nvPr>
            <p:ph type="body" sz="half" idx="4294967295"/>
          </p:nvPr>
        </p:nvSpPr>
        <p:spPr>
          <a:xfrm>
            <a:off x="552368" y="2286000"/>
            <a:ext cx="8220157" cy="3647440"/>
          </a:xfrm>
        </p:spPr>
        <p:txBody>
          <a:bodyPr>
            <a:normAutofit lnSpcReduction="10000"/>
          </a:bodyPr>
          <a:lstStyle/>
          <a:p>
            <a:pPr>
              <a:lnSpc>
                <a:spcPct val="100000"/>
              </a:lnSpc>
              <a:spcBef>
                <a:spcPts val="0"/>
              </a:spcBef>
            </a:pPr>
            <a:r>
              <a:rPr lang="en-US" sz="1800">
                <a:latin typeface="Arial" panose="020B0604020202020204" pitchFamily="34" charset="0"/>
                <a:cs typeface="Arial" panose="020B0604020202020204" pitchFamily="34" charset="0"/>
              </a:rPr>
              <a:t>What are the learning objectives for this module? How do they fit in overall CG-OSC terminal objectives?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What are core concepts &amp; critical exercises (must have’s) for this module if time limited?</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How do we balance facilitation, group discussion, lecture, &amp; worksheets?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How do we create linkages in modules &amp; objectives in mind’s of students?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How does this module connect &amp; reinforce other modules?</a:t>
            </a:r>
          </a:p>
          <a:p>
            <a:pPr>
              <a:lnSpc>
                <a:spcPct val="100000"/>
              </a:lnSpc>
              <a:spcBef>
                <a:spcPts val="0"/>
              </a:spcBef>
            </a:pPr>
            <a:endParaRPr lang="en-US" sz="1800">
              <a:latin typeface="Arial" panose="020B0604020202020204" pitchFamily="34" charset="0"/>
              <a:cs typeface="Arial" panose="020B0604020202020204" pitchFamily="34" charset="0"/>
            </a:endParaRPr>
          </a:p>
          <a:p>
            <a:pPr>
              <a:lnSpc>
                <a:spcPct val="100000"/>
              </a:lnSpc>
              <a:spcBef>
                <a:spcPts val="0"/>
              </a:spcBef>
            </a:pPr>
            <a:r>
              <a:rPr lang="en-US" sz="1800">
                <a:latin typeface="Arial" panose="020B0604020202020204" pitchFamily="34" charset="0"/>
                <a:cs typeface="Arial" panose="020B0604020202020204" pitchFamily="34" charset="0"/>
              </a:rPr>
              <a:t>What are our running themes &amp; how can we reinforce them throughout each module?</a:t>
            </a:r>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a:p>
          <a:p>
            <a:pPr>
              <a:lnSpc>
                <a:spcPct val="100000"/>
              </a:lnSpc>
              <a:spcBef>
                <a:spcPts val="0"/>
              </a:spcBef>
            </a:pPr>
            <a:endParaRPr lang="en-US" sz="1800" b="1">
              <a:latin typeface="Arial" charset="0"/>
              <a:ea typeface="ＭＳ Ｐゴシック" charset="0"/>
              <a:cs typeface="ＭＳ Ｐゴシック" charset="0"/>
            </a:endParaRPr>
          </a:p>
          <a:p>
            <a:pPr>
              <a:lnSpc>
                <a:spcPct val="100000"/>
              </a:lnSpc>
              <a:spcBef>
                <a:spcPts val="0"/>
              </a:spcBef>
            </a:pPr>
            <a:endParaRPr lang="en-US" sz="1800">
              <a:latin typeface="Arial" charset="0"/>
              <a:ea typeface="ＭＳ Ｐゴシック" charset="0"/>
              <a:cs typeface="ＭＳ Ｐゴシック"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0" y="-1"/>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4050162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28595" y="1375116"/>
            <a:ext cx="8234405" cy="583223"/>
          </a:xfrm>
        </p:spPr>
        <p:txBody>
          <a:bodyPr lIns="0" tIns="0" rIns="0" bIns="0" anchor="b" anchorCtr="0"/>
          <a:lstStyle/>
          <a:p>
            <a:pPr algn="l" eaLnBrk="1" hangingPunct="1"/>
            <a:r>
              <a:rPr lang="en-US" sz="3600" b="1">
                <a:latin typeface="Times New Roman" pitchFamily="18" charset="0"/>
                <a:cs typeface="Times New Roman" pitchFamily="18" charset="0"/>
              </a:rPr>
              <a:t>Agenda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marL="0" indent="0">
              <a:lnSpc>
                <a:spcPct val="100000"/>
              </a:lnSpc>
              <a:spcBef>
                <a:spcPts val="0"/>
              </a:spcBef>
              <a:buNone/>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547581228"/>
              </p:ext>
            </p:extLst>
          </p:nvPr>
        </p:nvGraphicFramePr>
        <p:xfrm>
          <a:off x="261296" y="2142218"/>
          <a:ext cx="5809692" cy="4389559"/>
        </p:xfrm>
        <a:graphic>
          <a:graphicData uri="http://schemas.openxmlformats.org/drawingml/2006/table">
            <a:tbl>
              <a:tblPr firstRow="1" bandRow="1">
                <a:tableStyleId>{5C22544A-7EE6-4342-B048-85BDC9FD1C3A}</a:tableStyleId>
              </a:tblPr>
              <a:tblGrid>
                <a:gridCol w="2904846">
                  <a:extLst>
                    <a:ext uri="{9D8B030D-6E8A-4147-A177-3AD203B41FA5}">
                      <a16:colId xmlns:a16="http://schemas.microsoft.com/office/drawing/2014/main" val="20000"/>
                    </a:ext>
                  </a:extLst>
                </a:gridCol>
                <a:gridCol w="2904846">
                  <a:extLst>
                    <a:ext uri="{9D8B030D-6E8A-4147-A177-3AD203B41FA5}">
                      <a16:colId xmlns:a16="http://schemas.microsoft.com/office/drawing/2014/main" val="20001"/>
                    </a:ext>
                  </a:extLst>
                </a:gridCol>
              </a:tblGrid>
              <a:tr h="349558">
                <a:tc>
                  <a:txBody>
                    <a:bodyPr/>
                    <a:lstStyle/>
                    <a:p>
                      <a:pPr algn="ctr"/>
                      <a:r>
                        <a:rPr lang="en-US"/>
                        <a:t>DAY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lang="en-US"/>
                        <a:t>DAY</a:t>
                      </a:r>
                      <a:r>
                        <a:rPr lang="en-US" baseline="0"/>
                        <a:t> 2</a:t>
                      </a:r>
                      <a:endParaRPr lang="en-US"/>
                    </a:p>
                  </a:txBody>
                  <a:tcPr>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023799">
                <a:tc>
                  <a:txBody>
                    <a:bodyPr/>
                    <a:lstStyle/>
                    <a:p>
                      <a:pPr algn="ctr"/>
                      <a:endParaRPr lang="en-US" sz="1600">
                        <a:latin typeface="Arial" panose="020B0604020202020204" pitchFamily="34" charset="0"/>
                        <a:cs typeface="Arial" panose="020B0604020202020204" pitchFamily="34" charset="0"/>
                      </a:endParaRPr>
                    </a:p>
                    <a:p>
                      <a:pPr algn="ctr"/>
                      <a:endParaRPr lang="en-US" sz="1600">
                        <a:latin typeface="Arial" panose="020B0604020202020204" pitchFamily="34" charset="0"/>
                        <a:cs typeface="Arial" panose="020B0604020202020204" pitchFamily="34" charset="0"/>
                      </a:endParaRPr>
                    </a:p>
                    <a:p>
                      <a:pPr algn="ctr"/>
                      <a:endParaRPr lang="en-US" sz="1600">
                        <a:latin typeface="Arial" panose="020B0604020202020204" pitchFamily="34" charset="0"/>
                        <a:cs typeface="Arial" panose="020B0604020202020204" pitchFamily="34" charset="0"/>
                      </a:endParaRPr>
                    </a:p>
                    <a:p>
                      <a:pPr algn="ctr"/>
                      <a:r>
                        <a:rPr lang="en-US" sz="1600">
                          <a:latin typeface="Arial"/>
                          <a:cs typeface="Arial"/>
                        </a:rPr>
                        <a:t>      Stress &amp;  Resilience                                               </a:t>
                      </a:r>
                    </a:p>
                    <a:p>
                      <a:pPr algn="ctr"/>
                      <a:r>
                        <a:rPr lang="en-US" sz="1600">
                          <a:latin typeface="Arial" panose="020B0604020202020204" pitchFamily="34" charset="0"/>
                          <a:cs typeface="Arial" panose="020B0604020202020204" pitchFamily="34" charset="0"/>
                        </a:rPr>
                        <a:t>Mindfulness</a:t>
                      </a:r>
                    </a:p>
                    <a:p>
                      <a:pPr algn="ctr"/>
                      <a:endParaRPr lang="en-US" sz="1600">
                        <a:latin typeface="Arial" panose="020B0604020202020204" pitchFamily="34" charset="0"/>
                        <a:cs typeface="Arial" panose="020B0604020202020204" pitchFamily="34" charset="0"/>
                      </a:endParaRPr>
                    </a:p>
                    <a:p>
                      <a:pPr algn="ctr"/>
                      <a:r>
                        <a:rPr lang="en-US" sz="1600">
                          <a:latin typeface="Arial" panose="020B0604020202020204" pitchFamily="34" charset="0"/>
                          <a:cs typeface="Arial" panose="020B0604020202020204" pitchFamily="34" charset="0"/>
                        </a:rPr>
                        <a:t>CG Values &amp; A Culture of Excellence</a:t>
                      </a:r>
                    </a:p>
                    <a:p>
                      <a:pPr algn="ct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latin typeface="Arial" panose="020B0604020202020204" pitchFamily="34" charset="0"/>
                          <a:cs typeface="Arial" panose="020B0604020202020204" pitchFamily="34" charset="0"/>
                        </a:rPr>
                        <a:t>Valued</a:t>
                      </a:r>
                      <a:r>
                        <a:rPr lang="en-US" sz="1600" baseline="0">
                          <a:latin typeface="Arial" panose="020B0604020202020204" pitchFamily="34" charset="0"/>
                          <a:cs typeface="Arial" panose="020B0604020202020204" pitchFamily="34" charset="0"/>
                        </a:rPr>
                        <a:t> Living</a:t>
                      </a:r>
                    </a:p>
                    <a:p>
                      <a:pPr algn="ctr"/>
                      <a:endParaRPr lang="en-US" sz="1600" baseline="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a:latin typeface="Arial" panose="020B0604020202020204" pitchFamily="34" charset="0"/>
                          <a:cs typeface="Arial" panose="020B0604020202020204" pitchFamily="34" charset="0"/>
                        </a:rPr>
                        <a:t>Emotional Intelligence (EQ)</a:t>
                      </a:r>
                    </a:p>
                    <a:p>
                      <a:pPr algn="ctr"/>
                      <a:endParaRPr lang="en-US" sz="1600" baseline="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aseline="0">
                          <a:latin typeface="Arial" panose="020B0604020202020204" pitchFamily="34" charset="0"/>
                          <a:cs typeface="Arial" panose="020B0604020202020204" pitchFamily="34" charset="0"/>
                        </a:rPr>
                        <a:t>Flexible Thinking</a:t>
                      </a: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1600">
                          <a:latin typeface="Arial" panose="020B0604020202020204" pitchFamily="34" charset="0"/>
                          <a:cs typeface="Arial" panose="020B0604020202020204" pitchFamily="34" charset="0"/>
                        </a:rPr>
                        <a:t>Healthy</a:t>
                      </a:r>
                      <a:r>
                        <a:rPr lang="en-US" sz="1600" baseline="0">
                          <a:latin typeface="Arial" panose="020B0604020202020204" pitchFamily="34" charset="0"/>
                          <a:cs typeface="Arial" panose="020B0604020202020204" pitchFamily="34" charset="0"/>
                        </a:rPr>
                        <a:t> Behaviors</a:t>
                      </a:r>
                      <a:endParaRPr lang="en-US" sz="1600">
                        <a:latin typeface="Arial" panose="020B0604020202020204" pitchFamily="34"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baseline="0">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1600">
                          <a:latin typeface="Arial" panose="020B0604020202020204" pitchFamily="34" charset="0"/>
                          <a:cs typeface="Arial" panose="020B0604020202020204" pitchFamily="34" charset="0"/>
                        </a:rPr>
                        <a:t>Problem Solving</a:t>
                      </a:r>
                    </a:p>
                    <a:p>
                      <a:pPr algn="ctr">
                        <a:lnSpc>
                          <a:spcPct val="100000"/>
                        </a:lnSpc>
                        <a:spcBef>
                          <a:spcPts val="0"/>
                        </a:spcBef>
                        <a:spcAft>
                          <a:spcPts val="0"/>
                        </a:spcAft>
                      </a:pP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r>
                        <a:rPr lang="en-US" sz="1600">
                          <a:latin typeface="Arial" panose="020B0604020202020204" pitchFamily="34" charset="0"/>
                          <a:cs typeface="Arial" panose="020B0604020202020204" pitchFamily="34" charset="0"/>
                        </a:rPr>
                        <a:t>Operational Stress Control</a:t>
                      </a:r>
                    </a:p>
                    <a:p>
                      <a:pPr algn="ctr">
                        <a:lnSpc>
                          <a:spcPct val="100000"/>
                        </a:lnSpc>
                        <a:spcBef>
                          <a:spcPts val="0"/>
                        </a:spcBef>
                        <a:spcAft>
                          <a:spcPts val="0"/>
                        </a:spcAft>
                      </a:pPr>
                      <a:endParaRPr lang="en-US" sz="1600">
                        <a:latin typeface="Arial" panose="020B0604020202020204" pitchFamily="34" charset="0"/>
                        <a:cs typeface="Arial" panose="020B0604020202020204" pitchFamily="34" charset="0"/>
                      </a:endParaRPr>
                    </a:p>
                    <a:p>
                      <a:pPr algn="ctr">
                        <a:lnSpc>
                          <a:spcPct val="100000"/>
                        </a:lnSpc>
                        <a:spcBef>
                          <a:spcPts val="0"/>
                        </a:spcBef>
                        <a:spcAft>
                          <a:spcPts val="0"/>
                        </a:spcAft>
                      </a:pPr>
                      <a:endParaRPr lang="en-US" sz="1600" baseline="0">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6" name="Group 5"/>
          <p:cNvGrpSpPr/>
          <p:nvPr/>
        </p:nvGrpSpPr>
        <p:grpSpPr>
          <a:xfrm>
            <a:off x="-1" y="-1"/>
            <a:ext cx="9144000" cy="1191237"/>
            <a:chOff x="-9633285" y="1601170"/>
            <a:chExt cx="9144000" cy="1191237"/>
          </a:xfrm>
        </p:grpSpPr>
        <p:sp>
          <p:nvSpPr>
            <p:cNvPr id="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9" name="Group 8"/>
            <p:cNvGrpSpPr/>
            <p:nvPr/>
          </p:nvGrpSpPr>
          <p:grpSpPr>
            <a:xfrm>
              <a:off x="-7813493" y="1786199"/>
              <a:ext cx="896528" cy="915114"/>
              <a:chOff x="-914400" y="1752600"/>
              <a:chExt cx="816935" cy="816935"/>
            </a:xfrm>
          </p:grpSpPr>
          <p:sp>
            <p:nvSpPr>
              <p:cNvPr id="14" name="Oval 1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5" name="Picture 14"/>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0" name="Group 9"/>
            <p:cNvGrpSpPr/>
            <p:nvPr/>
          </p:nvGrpSpPr>
          <p:grpSpPr>
            <a:xfrm>
              <a:off x="-8699263" y="1786199"/>
              <a:ext cx="883997" cy="877900"/>
              <a:chOff x="9134475" y="914400"/>
              <a:chExt cx="883997" cy="877900"/>
            </a:xfrm>
          </p:grpSpPr>
          <p:sp>
            <p:nvSpPr>
              <p:cNvPr id="12" name="Oval 1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3" name="Picture 12"/>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4" name="Picture 3">
            <a:extLst>
              <a:ext uri="{FF2B5EF4-FFF2-40B4-BE49-F238E27FC236}">
                <a16:creationId xmlns:a16="http://schemas.microsoft.com/office/drawing/2014/main" id="{939B036C-16D3-07BF-BAAC-DB27D3A3617E}"/>
              </a:ext>
            </a:extLst>
          </p:cNvPr>
          <p:cNvPicPr>
            <a:picLocks noChangeAspect="1"/>
          </p:cNvPicPr>
          <p:nvPr/>
        </p:nvPicPr>
        <p:blipFill rotWithShape="1">
          <a:blip r:embed="rId7"/>
          <a:srcRect l="4883" t="1469" r="1420" b="-1226"/>
          <a:stretch/>
        </p:blipFill>
        <p:spPr>
          <a:xfrm>
            <a:off x="5973609" y="2107276"/>
            <a:ext cx="2930905" cy="4573231"/>
          </a:xfrm>
          <a:prstGeom prst="rect">
            <a:avLst/>
          </a:prstGeom>
        </p:spPr>
      </p:pic>
      <p:pic>
        <p:nvPicPr>
          <p:cNvPr id="5" name="Picture 4">
            <a:extLst>
              <a:ext uri="{FF2B5EF4-FFF2-40B4-BE49-F238E27FC236}">
                <a16:creationId xmlns:a16="http://schemas.microsoft.com/office/drawing/2014/main" id="{5093AA0D-D0F8-CD35-C496-29A715F5D788}"/>
              </a:ext>
            </a:extLst>
          </p:cNvPr>
          <p:cNvPicPr>
            <a:picLocks noChangeAspect="1"/>
          </p:cNvPicPr>
          <p:nvPr/>
        </p:nvPicPr>
        <p:blipFill rotWithShape="1">
          <a:blip r:embed="rId7"/>
          <a:srcRect l="6831" t="5830" r="78789" b="90956"/>
          <a:stretch/>
        </p:blipFill>
        <p:spPr>
          <a:xfrm>
            <a:off x="5846075" y="2142217"/>
            <a:ext cx="449826" cy="371223"/>
          </a:xfrm>
          <a:prstGeom prst="rect">
            <a:avLst/>
          </a:prstGeom>
        </p:spPr>
      </p:pic>
    </p:spTree>
    <p:extLst>
      <p:ext uri="{BB962C8B-B14F-4D97-AF65-F5344CB8AC3E}">
        <p14:creationId xmlns:p14="http://schemas.microsoft.com/office/powerpoint/2010/main" val="1042715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Participant Introductions    </a:t>
            </a:r>
          </a:p>
        </p:txBody>
      </p:sp>
      <p:sp>
        <p:nvSpPr>
          <p:cNvPr id="7171" name="Rectangle 3"/>
          <p:cNvSpPr>
            <a:spLocks noGrp="1" noChangeArrowheads="1"/>
          </p:cNvSpPr>
          <p:nvPr>
            <p:ph type="body" sz="half" idx="4294967295"/>
          </p:nvPr>
        </p:nvSpPr>
        <p:spPr>
          <a:xfrm>
            <a:off x="552368" y="2247900"/>
            <a:ext cx="8220157" cy="3647440"/>
          </a:xfrm>
        </p:spPr>
        <p:txBody>
          <a:bodyPr>
            <a:normAutofit/>
          </a:bodyPr>
          <a:lstStyle/>
          <a:p>
            <a:pPr>
              <a:lnSpc>
                <a:spcPct val="100000"/>
              </a:lnSpc>
              <a:spcBef>
                <a:spcPts val="0"/>
              </a:spcBef>
            </a:pPr>
            <a:r>
              <a:rPr lang="en-US" sz="1800">
                <a:latin typeface="Arial" charset="0"/>
                <a:ea typeface="ＭＳ Ｐゴシック" charset="0"/>
                <a:cs typeface="ＭＳ Ｐゴシック" charset="0"/>
              </a:rPr>
              <a:t>Name </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What command are you with? </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What are your expectations for this training? </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a:latin typeface="Arial" charset="0"/>
                <a:ea typeface="ＭＳ Ｐゴシック" charset="0"/>
                <a:cs typeface="ＭＳ Ｐゴシック" charset="0"/>
              </a:rPr>
              <a:t>What is something unique about yourself?</a:t>
            </a:r>
          </a:p>
          <a:p>
            <a:pPr>
              <a:lnSpc>
                <a:spcPct val="100000"/>
              </a:lnSpc>
              <a:spcBef>
                <a:spcPts val="0"/>
              </a:spcBef>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1" y="-1"/>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6664372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3"/>
            <a:ext cx="8267700" cy="563768"/>
          </a:xfrm>
        </p:spPr>
        <p:txBody>
          <a:bodyPr lIns="0" tIns="0" rIns="0" bIns="0" anchor="b" anchorCtr="0"/>
          <a:lstStyle/>
          <a:p>
            <a:pPr algn="l" eaLnBrk="1" hangingPunct="1"/>
            <a:r>
              <a:rPr lang="en-US" sz="3600" b="1">
                <a:latin typeface="Times New Roman" pitchFamily="18" charset="0"/>
                <a:cs typeface="Times New Roman" pitchFamily="18" charset="0"/>
              </a:rPr>
              <a:t>Terminal Objectives   </a:t>
            </a:r>
          </a:p>
        </p:txBody>
      </p:sp>
      <p:sp>
        <p:nvSpPr>
          <p:cNvPr id="7171" name="Rectangle 3"/>
          <p:cNvSpPr>
            <a:spLocks noGrp="1" noChangeArrowheads="1"/>
          </p:cNvSpPr>
          <p:nvPr>
            <p:ph type="body" sz="half" idx="4294967295"/>
          </p:nvPr>
        </p:nvSpPr>
        <p:spPr>
          <a:xfrm>
            <a:off x="552368" y="2286000"/>
            <a:ext cx="8220157" cy="3647440"/>
          </a:xfrm>
        </p:spPr>
        <p:txBody>
          <a:bodyPr>
            <a:normAutofit/>
          </a:bodyPr>
          <a:lstStyle/>
          <a:p>
            <a:pPr>
              <a:lnSpc>
                <a:spcPct val="100000"/>
              </a:lnSpc>
              <a:spcBef>
                <a:spcPts val="0"/>
              </a:spcBef>
            </a:pPr>
            <a:r>
              <a:rPr lang="en-US" sz="1800" b="1">
                <a:latin typeface="Arial" charset="0"/>
                <a:ea typeface="ＭＳ Ｐゴシック" charset="0"/>
                <a:cs typeface="ＭＳ Ｐゴシック" charset="0"/>
              </a:rPr>
              <a:t>DEFINE</a:t>
            </a:r>
            <a:r>
              <a:rPr lang="en-US" sz="1800">
                <a:latin typeface="Arial" charset="0"/>
                <a:ea typeface="ＭＳ Ｐゴシック" charset="0"/>
                <a:cs typeface="ＭＳ Ｐゴシック" charset="0"/>
              </a:rPr>
              <a:t> and </a:t>
            </a:r>
            <a:r>
              <a:rPr lang="en-US" sz="1800" b="1">
                <a:latin typeface="Arial" charset="0"/>
                <a:ea typeface="ＭＳ Ｐゴシック" charset="0"/>
                <a:cs typeface="ＭＳ Ｐゴシック" charset="0"/>
              </a:rPr>
              <a:t>APPLY</a:t>
            </a:r>
            <a:r>
              <a:rPr lang="en-US" sz="1800">
                <a:latin typeface="Arial" charset="0"/>
                <a:ea typeface="ＭＳ Ｐゴシック" charset="0"/>
                <a:cs typeface="ＭＳ Ｐゴシック" charset="0"/>
              </a:rPr>
              <a:t> the concepts of Coast Guard Operational Stress Control (CG-OSC) program</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panose="020B0604020202020204" pitchFamily="34" charset="0"/>
                <a:cs typeface="Arial" panose="020B0604020202020204" pitchFamily="34" charset="0"/>
              </a:rPr>
              <a:t>DESCRIBE </a:t>
            </a:r>
            <a:r>
              <a:rPr lang="en-US" sz="1800">
                <a:latin typeface="Arial" panose="020B0604020202020204" pitchFamily="34" charset="0"/>
                <a:cs typeface="Arial" panose="020B0604020202020204" pitchFamily="34" charset="0"/>
              </a:rPr>
              <a:t>and</a:t>
            </a:r>
            <a:r>
              <a:rPr lang="en-US" sz="1800" b="1">
                <a:latin typeface="Arial" panose="020B0604020202020204" pitchFamily="34" charset="0"/>
                <a:cs typeface="Arial" panose="020B0604020202020204" pitchFamily="34" charset="0"/>
              </a:rPr>
              <a:t> DEMONSTRATE </a:t>
            </a:r>
            <a:r>
              <a:rPr lang="en-US" sz="1800">
                <a:latin typeface="Arial" panose="020B0604020202020204" pitchFamily="34" charset="0"/>
                <a:cs typeface="Arial" panose="020B0604020202020204" pitchFamily="34" charset="0"/>
              </a:rPr>
              <a:t>strategies to build stress resilience and mindfulness within your command</a:t>
            </a:r>
          </a:p>
          <a:p>
            <a:pPr>
              <a:lnSpc>
                <a:spcPct val="100000"/>
              </a:lnSpc>
              <a:spcBef>
                <a:spcPts val="0"/>
              </a:spcBef>
            </a:pPr>
            <a:endParaRPr lang="en-US" sz="1800">
              <a:latin typeface="Arial" charset="0"/>
              <a:ea typeface="ＭＳ Ｐゴシック" charset="0"/>
              <a:cs typeface="ＭＳ Ｐゴシック" charset="0"/>
            </a:endParaRPr>
          </a:p>
          <a:p>
            <a:pPr>
              <a:lnSpc>
                <a:spcPct val="100000"/>
              </a:lnSpc>
              <a:spcBef>
                <a:spcPts val="0"/>
              </a:spcBef>
            </a:pPr>
            <a:r>
              <a:rPr lang="en-US" sz="1800" b="1">
                <a:latin typeface="Arial" charset="0"/>
                <a:ea typeface="ＭＳ Ｐゴシック" charset="0"/>
                <a:cs typeface="ＭＳ Ｐゴシック" charset="0"/>
              </a:rPr>
              <a:t>IMPLEMENT </a:t>
            </a:r>
            <a:r>
              <a:rPr lang="en-US" sz="1800">
                <a:latin typeface="Arial" charset="0"/>
                <a:ea typeface="ＭＳ Ｐゴシック" charset="0"/>
                <a:cs typeface="ＭＳ Ｐゴシック" charset="0"/>
              </a:rPr>
              <a:t>and </a:t>
            </a:r>
            <a:r>
              <a:rPr lang="en-US" sz="1800" b="1">
                <a:latin typeface="Arial" charset="0"/>
                <a:ea typeface="ＭＳ Ｐゴシック" charset="0"/>
                <a:cs typeface="ＭＳ Ｐゴシック" charset="0"/>
              </a:rPr>
              <a:t>MANAGE</a:t>
            </a:r>
            <a:r>
              <a:rPr lang="en-US" sz="1800">
                <a:latin typeface="Arial" charset="0"/>
                <a:ea typeface="ＭＳ Ｐゴシック" charset="0"/>
                <a:cs typeface="ＭＳ Ｐゴシック" charset="0"/>
              </a:rPr>
              <a:t> a command stress resilience program</a:t>
            </a: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4" name="Group 3"/>
          <p:cNvGrpSpPr/>
          <p:nvPr/>
        </p:nvGrpSpPr>
        <p:grpSpPr>
          <a:xfrm>
            <a:off x="-1" y="-7886"/>
            <a:ext cx="9144000" cy="1191237"/>
            <a:chOff x="-9306560" y="0"/>
            <a:chExt cx="9144000" cy="1191237"/>
          </a:xfrm>
        </p:grpSpPr>
        <p:sp>
          <p:nvSpPr>
            <p:cNvPr id="26" name="Title 1"/>
            <p:cNvSpPr txBox="1">
              <a:spLocks/>
            </p:cNvSpPr>
            <p:nvPr/>
          </p:nvSpPr>
          <p:spPr>
            <a:xfrm>
              <a:off x="-9306560" y="0"/>
              <a:ext cx="9144000" cy="1191237"/>
            </a:xfrm>
            <a:prstGeom prst="rect">
              <a:avLst/>
            </a:prstGeom>
            <a:solidFill>
              <a:srgbClr val="1F497D">
                <a:lumMod val="40000"/>
                <a:lumOff val="60000"/>
              </a:srgbClr>
            </a:solid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Coast Guard Operational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prstClr val="black"/>
                  </a:solidFill>
                  <a:effectLst/>
                  <a:uLnTx/>
                  <a:uFillTx/>
                  <a:latin typeface="Bahnschrift SemiLight Condensed" panose="020B0502040204020203" pitchFamily="34" charset="0"/>
                </a:rPr>
                <a:t>                   Stress Control (CG -0SC )</a:t>
              </a:r>
            </a:p>
          </p:txBody>
        </p:sp>
        <p:grpSp>
          <p:nvGrpSpPr>
            <p:cNvPr id="27" name="Group 26"/>
            <p:cNvGrpSpPr/>
            <p:nvPr/>
          </p:nvGrpSpPr>
          <p:grpSpPr>
            <a:xfrm>
              <a:off x="-7486768" y="185029"/>
              <a:ext cx="896528" cy="915114"/>
              <a:chOff x="-914400" y="1752600"/>
              <a:chExt cx="816935" cy="816935"/>
            </a:xfrm>
          </p:grpSpPr>
          <p:sp>
            <p:nvSpPr>
              <p:cNvPr id="32" name="Oval 31"/>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3" name="Picture 32"/>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8" name="Group 27"/>
            <p:cNvGrpSpPr/>
            <p:nvPr/>
          </p:nvGrpSpPr>
          <p:grpSpPr>
            <a:xfrm>
              <a:off x="-8372538" y="185029"/>
              <a:ext cx="883997" cy="877900"/>
              <a:chOff x="9134475" y="914400"/>
              <a:chExt cx="883997" cy="877900"/>
            </a:xfrm>
          </p:grpSpPr>
          <p:sp>
            <p:nvSpPr>
              <p:cNvPr id="30" name="Oval 29"/>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31" name="Picture 30"/>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9" name="Picture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70839" y="197268"/>
              <a:ext cx="867886" cy="865661"/>
            </a:xfrm>
            <a:prstGeom prst="rect">
              <a:avLst/>
            </a:prstGeom>
          </p:spPr>
        </p:pic>
      </p:grpSp>
    </p:spTree>
    <p:extLst>
      <p:ext uri="{BB962C8B-B14F-4D97-AF65-F5344CB8AC3E}">
        <p14:creationId xmlns:p14="http://schemas.microsoft.com/office/powerpoint/2010/main" val="1474018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069374"/>
            <a:ext cx="8267700" cy="718786"/>
          </a:xfrm>
        </p:spPr>
        <p:txBody>
          <a:bodyPr lIns="0" tIns="0" rIns="0" bIns="0" anchor="b" anchorCtr="0"/>
          <a:lstStyle/>
          <a:p>
            <a:pPr algn="l" eaLnBrk="1" hangingPunct="1"/>
            <a:r>
              <a:rPr lang="en-US" sz="3600" b="1">
                <a:latin typeface="Times New Roman" pitchFamily="18" charset="0"/>
                <a:cs typeface="Times New Roman" pitchFamily="18" charset="0"/>
              </a:rPr>
              <a:t>Disclosure   </a:t>
            </a:r>
          </a:p>
        </p:txBody>
      </p:sp>
      <p:sp>
        <p:nvSpPr>
          <p:cNvPr id="7171" name="Rectangle 3"/>
          <p:cNvSpPr>
            <a:spLocks noGrp="1" noChangeArrowheads="1"/>
          </p:cNvSpPr>
          <p:nvPr>
            <p:ph type="body" sz="half" idx="4294967295"/>
          </p:nvPr>
        </p:nvSpPr>
        <p:spPr>
          <a:xfrm>
            <a:off x="552368" y="1903154"/>
            <a:ext cx="8220157" cy="4700846"/>
          </a:xfrm>
        </p:spPr>
        <p:txBody>
          <a:bodyPr>
            <a:normAutofit fontScale="92500" lnSpcReduction="20000"/>
          </a:bodyPr>
          <a:lstStyle/>
          <a:p>
            <a:pPr>
              <a:lnSpc>
                <a:spcPct val="110000"/>
              </a:lnSpc>
              <a:spcBef>
                <a:spcPts val="0"/>
              </a:spcBef>
            </a:pPr>
            <a:r>
              <a:rPr lang="en-US" sz="1900">
                <a:latin typeface="Arial" panose="020B0604020202020204" pitchFamily="34" charset="0"/>
                <a:ea typeface="ＭＳ Ｐゴシック" charset="0"/>
                <a:cs typeface="Arial" panose="020B0604020202020204" pitchFamily="34" charset="0"/>
              </a:rPr>
              <a:t>There are </a:t>
            </a:r>
            <a:r>
              <a:rPr lang="en-US" sz="1900" b="1">
                <a:latin typeface="Arial" panose="020B0604020202020204" pitchFamily="34" charset="0"/>
                <a:ea typeface="ＭＳ Ｐゴシック" charset="0"/>
                <a:cs typeface="Arial" panose="020B0604020202020204" pitchFamily="34" charset="0"/>
              </a:rPr>
              <a:t>no conflict of interests </a:t>
            </a:r>
            <a:r>
              <a:rPr lang="en-US" sz="1900">
                <a:latin typeface="Arial" panose="020B0604020202020204" pitchFamily="34" charset="0"/>
                <a:ea typeface="ＭＳ Ｐゴシック" charset="0"/>
                <a:cs typeface="Arial" panose="020B0604020202020204" pitchFamily="34" charset="0"/>
              </a:rPr>
              <a:t>or commercial support to disclose</a:t>
            </a:r>
          </a:p>
          <a:p>
            <a:pPr marL="0" indent="0">
              <a:lnSpc>
                <a:spcPct val="110000"/>
              </a:lnSpc>
              <a:spcBef>
                <a:spcPts val="0"/>
              </a:spcBef>
              <a:buNone/>
            </a:pPr>
            <a:endParaRPr lang="en-US" sz="1900">
              <a:latin typeface="Arial" panose="020B0604020202020204" pitchFamily="34" charset="0"/>
              <a:ea typeface="ＭＳ Ｐゴシック" charset="0"/>
              <a:cs typeface="Arial" panose="020B0604020202020204" pitchFamily="34" charset="0"/>
            </a:endParaRPr>
          </a:p>
          <a:p>
            <a:pPr>
              <a:lnSpc>
                <a:spcPct val="110000"/>
              </a:lnSpc>
              <a:spcBef>
                <a:spcPts val="0"/>
              </a:spcBef>
            </a:pPr>
            <a:r>
              <a:rPr lang="en-US" sz="1900">
                <a:latin typeface="Arial" panose="020B0604020202020204" pitchFamily="34" charset="0"/>
                <a:ea typeface="ＭＳ Ｐゴシック" charset="0"/>
                <a:cs typeface="Arial" panose="020B0604020202020204" pitchFamily="34" charset="0"/>
              </a:rPr>
              <a:t> This is a Navy program, that has been adopted by the CG </a:t>
            </a:r>
          </a:p>
          <a:p>
            <a:pPr marL="0" indent="0">
              <a:lnSpc>
                <a:spcPct val="110000"/>
              </a:lnSpc>
              <a:spcBef>
                <a:spcPts val="0"/>
              </a:spcBef>
              <a:buNone/>
            </a:pPr>
            <a:endParaRPr lang="en-US" sz="1900">
              <a:latin typeface="Arial" panose="020B0604020202020204" pitchFamily="34" charset="0"/>
              <a:ea typeface="ＭＳ Ｐゴシック" charset="0"/>
              <a:cs typeface="Arial" panose="020B0604020202020204" pitchFamily="34" charset="0"/>
            </a:endParaRPr>
          </a:p>
          <a:p>
            <a:pPr>
              <a:lnSpc>
                <a:spcPct val="110000"/>
              </a:lnSpc>
              <a:spcBef>
                <a:spcPts val="0"/>
              </a:spcBef>
            </a:pPr>
            <a:r>
              <a:rPr lang="en-US" sz="1900">
                <a:latin typeface="Arial" panose="020B0604020202020204" pitchFamily="34" charset="0"/>
                <a:ea typeface="ＭＳ Ｐゴシック" charset="0"/>
                <a:cs typeface="Arial" panose="020B0604020202020204" pitchFamily="34" charset="0"/>
              </a:rPr>
              <a:t>There is no external funding for this work</a:t>
            </a:r>
          </a:p>
          <a:p>
            <a:pPr marL="0" indent="0">
              <a:lnSpc>
                <a:spcPct val="110000"/>
              </a:lnSpc>
              <a:spcBef>
                <a:spcPts val="0"/>
              </a:spcBef>
              <a:buNone/>
            </a:pPr>
            <a:endParaRPr lang="en-US" sz="1900">
              <a:latin typeface="Arial" panose="020B0604020202020204" pitchFamily="34" charset="0"/>
              <a:ea typeface="ＭＳ Ｐゴシック" charset="0"/>
              <a:cs typeface="Arial" panose="020B0604020202020204" pitchFamily="34" charset="0"/>
            </a:endParaRPr>
          </a:p>
          <a:p>
            <a:pPr>
              <a:lnSpc>
                <a:spcPct val="110000"/>
              </a:lnSpc>
              <a:spcBef>
                <a:spcPts val="0"/>
              </a:spcBef>
            </a:pPr>
            <a:r>
              <a:rPr lang="en-US" sz="1900" b="1" u="sng">
                <a:latin typeface="Arial" panose="020B0604020202020204" pitchFamily="34" charset="0"/>
                <a:cs typeface="Arial" panose="020B0604020202020204" pitchFamily="34" charset="0"/>
              </a:rPr>
              <a:t>Stress Awareness: </a:t>
            </a:r>
            <a:r>
              <a:rPr lang="en-US" sz="1900">
                <a:latin typeface="Arial" panose="020B0604020202020204" pitchFamily="34" charset="0"/>
                <a:cs typeface="Arial" panose="020B0604020202020204" pitchFamily="34" charset="0"/>
              </a:rPr>
              <a:t>Some of the videos or topics that are used to convey orange zone characteristics and stress behaviors may contain graphic images or language consistent with human behavior in extreme stress situations</a:t>
            </a:r>
          </a:p>
          <a:p>
            <a:pPr marL="0" indent="0">
              <a:lnSpc>
                <a:spcPct val="110000"/>
              </a:lnSpc>
              <a:spcBef>
                <a:spcPts val="0"/>
              </a:spcBef>
              <a:buNone/>
            </a:pPr>
            <a:endParaRPr lang="en-US" sz="1900">
              <a:latin typeface="Arial" panose="020B0604020202020204" pitchFamily="34" charset="0"/>
              <a:cs typeface="Arial" panose="020B0604020202020204" pitchFamily="34" charset="0"/>
            </a:endParaRPr>
          </a:p>
          <a:p>
            <a:pPr>
              <a:lnSpc>
                <a:spcPct val="110000"/>
              </a:lnSpc>
              <a:spcBef>
                <a:spcPts val="0"/>
              </a:spcBef>
            </a:pPr>
            <a:r>
              <a:rPr lang="en-US" sz="1900" b="1" u="sng">
                <a:latin typeface="Arial" panose="020B0604020202020204" pitchFamily="34" charset="0"/>
                <a:cs typeface="Arial" panose="020B0604020202020204" pitchFamily="34" charset="0"/>
              </a:rPr>
              <a:t>Fair Use Disclaimer: </a:t>
            </a:r>
            <a:r>
              <a:rPr lang="en-US" sz="1900">
                <a:latin typeface="Arial" panose="020B0604020202020204" pitchFamily="34" charset="0"/>
                <a:cs typeface="Arial" panose="020B0604020202020204" pitchFamily="34" charset="0"/>
              </a:rPr>
              <a:t>Some video clips are derived from copyrighted productions and are used consistent with the Fair Use Act and cannot be distributed outside of the training environment:</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For training/educational purposes</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Is not revenue generating</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Is not distributed beyond a classroom setting</a:t>
            </a:r>
          </a:p>
          <a:p>
            <a:pPr lvl="1">
              <a:lnSpc>
                <a:spcPct val="110000"/>
              </a:lnSpc>
              <a:spcBef>
                <a:spcPts val="0"/>
              </a:spcBef>
            </a:pPr>
            <a:r>
              <a:rPr lang="en-US" sz="1700">
                <a:solidFill>
                  <a:srgbClr val="000000"/>
                </a:solidFill>
                <a:latin typeface="Arial" panose="020B0604020202020204" pitchFamily="34" charset="0"/>
                <a:cs typeface="Arial" panose="020B0604020202020204" pitchFamily="34" charset="0"/>
              </a:rPr>
              <a:t>Failure to adhere to the criteria of this disclaimer can result in forfeiture of rights to use the video media and/or legal action taken against the U.S. Navy.</a:t>
            </a:r>
            <a:endParaRPr lang="en-US" sz="1700">
              <a:latin typeface="Arial" panose="020B0604020202020204" pitchFamily="34" charset="0"/>
              <a:cs typeface="Arial" panose="020B0604020202020204" pitchFamily="34" charset="0"/>
            </a:endParaRPr>
          </a:p>
          <a:p>
            <a:pPr marL="0" indent="0">
              <a:lnSpc>
                <a:spcPct val="110000"/>
              </a:lnSpc>
              <a:spcBef>
                <a:spcPts val="0"/>
              </a:spcBef>
              <a:buNone/>
            </a:pPr>
            <a:endParaRPr lang="en-US" sz="180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1"/>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862200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srcRect l="22872" t="13940" r="23015" b="16914"/>
          <a:stretch/>
        </p:blipFill>
        <p:spPr>
          <a:xfrm>
            <a:off x="127566" y="1367634"/>
            <a:ext cx="1266825" cy="1252539"/>
          </a:xfrm>
          <a:prstGeom prst="flowChartConnector">
            <a:avLst/>
          </a:prstGeom>
        </p:spPr>
      </p:pic>
      <p:sp>
        <p:nvSpPr>
          <p:cNvPr id="2" name="Title 1"/>
          <p:cNvSpPr>
            <a:spLocks noGrp="1"/>
          </p:cNvSpPr>
          <p:nvPr>
            <p:ph type="title"/>
          </p:nvPr>
        </p:nvSpPr>
        <p:spPr>
          <a:xfrm>
            <a:off x="-1" y="1310505"/>
            <a:ext cx="9143999" cy="546123"/>
          </a:xfrm>
        </p:spPr>
        <p:txBody>
          <a:bodyPr anchor="b">
            <a:noAutofit/>
          </a:bodyPr>
          <a:lstStyle/>
          <a:p>
            <a:pPr algn="ctr"/>
            <a:r>
              <a:rPr lang="en-US" sz="3600" b="1">
                <a:latin typeface="Times New Roman" panose="02020603050405020304" pitchFamily="18" charset="0"/>
                <a:cs typeface="Times New Roman" panose="02020603050405020304" pitchFamily="18" charset="0"/>
              </a:rPr>
              <a:t>Culture of Excellence</a:t>
            </a:r>
          </a:p>
        </p:txBody>
      </p:sp>
      <p:pic>
        <p:nvPicPr>
          <p:cNvPr id="21" name="Picture 20"/>
          <p:cNvPicPr>
            <a:picLocks noChangeAspect="1"/>
          </p:cNvPicPr>
          <p:nvPr/>
        </p:nvPicPr>
        <p:blipFill rotWithShape="1">
          <a:blip r:embed="rId4">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12" name="TextBox 11"/>
          <p:cNvSpPr txBox="1"/>
          <p:nvPr/>
        </p:nvSpPr>
        <p:spPr>
          <a:xfrm>
            <a:off x="-83640" y="5033748"/>
            <a:ext cx="2838506" cy="323165"/>
          </a:xfrm>
          <a:prstGeom prst="rect">
            <a:avLst/>
          </a:prstGeom>
          <a:noFill/>
        </p:spPr>
        <p:txBody>
          <a:bodyPr wrap="square" rtlCol="0">
            <a:spAutoFit/>
          </a:bodyPr>
          <a:lstStyle/>
          <a:p>
            <a:r>
              <a:rPr lang="en-US" sz="1500">
                <a:latin typeface="Arial" panose="020B0604020202020204" pitchFamily="34" charset="0"/>
                <a:cs typeface="Arial" panose="020B0604020202020204" pitchFamily="34" charset="0"/>
              </a:rPr>
              <a:t>Cultural Champion Network</a:t>
            </a:r>
          </a:p>
        </p:txBody>
      </p:sp>
      <p:pic>
        <p:nvPicPr>
          <p:cNvPr id="36" name="Picture 35"/>
          <p:cNvPicPr/>
          <p:nvPr/>
        </p:nvPicPr>
        <p:blipFill rotWithShape="1">
          <a:blip r:embed="rId5"/>
          <a:srcRect l="12854" t="15278" r="24438" b="16203"/>
          <a:stretch/>
        </p:blipFill>
        <p:spPr bwMode="auto">
          <a:xfrm>
            <a:off x="2693656" y="3693021"/>
            <a:ext cx="3762374" cy="3465102"/>
          </a:xfrm>
          <a:prstGeom prst="rect">
            <a:avLst/>
          </a:prstGeom>
          <a:ln>
            <a:noFill/>
          </a:ln>
          <a:extLst>
            <a:ext uri="{53640926-AAD7-44D8-BBD7-CCE9431645EC}">
              <a14:shadowObscured xmlns:a14="http://schemas.microsoft.com/office/drawing/2010/main"/>
            </a:ext>
          </a:extLst>
        </p:spPr>
      </p:pic>
      <p:sp>
        <p:nvSpPr>
          <p:cNvPr id="37" name="Oval 36"/>
          <p:cNvSpPr/>
          <p:nvPr/>
        </p:nvSpPr>
        <p:spPr>
          <a:xfrm>
            <a:off x="7023724" y="5147486"/>
            <a:ext cx="1390650" cy="392406"/>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tx1"/>
                </a:solidFill>
                <a:latin typeface="Arial"/>
                <a:cs typeface="Arial"/>
              </a:rPr>
              <a:t>CG-OSC</a:t>
            </a:r>
            <a:endParaRPr lang="en-US" sz="1400" b="1">
              <a:solidFill>
                <a:schemeClr val="tx1"/>
              </a:solidFill>
              <a:latin typeface="Arial" panose="020B0604020202020204" pitchFamily="34" charset="0"/>
              <a:cs typeface="Arial" panose="020B0604020202020204" pitchFamily="34" charset="0"/>
            </a:endParaRPr>
          </a:p>
        </p:txBody>
      </p:sp>
      <p:sp>
        <p:nvSpPr>
          <p:cNvPr id="39" name="Right Brace 38"/>
          <p:cNvSpPr/>
          <p:nvPr/>
        </p:nvSpPr>
        <p:spPr>
          <a:xfrm rot="10800000">
            <a:off x="6480467" y="3565198"/>
            <a:ext cx="584825" cy="3152775"/>
          </a:xfrm>
          <a:prstGeom prst="rightBrace">
            <a:avLst>
              <a:gd name="adj1" fmla="val 8333"/>
              <a:gd name="adj2" fmla="val 51813"/>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0" name="Rectangle 39"/>
          <p:cNvSpPr/>
          <p:nvPr/>
        </p:nvSpPr>
        <p:spPr>
          <a:xfrm>
            <a:off x="1394391" y="1716302"/>
            <a:ext cx="7407656" cy="738664"/>
          </a:xfrm>
          <a:prstGeom prst="rect">
            <a:avLst/>
          </a:prstGeom>
        </p:spPr>
        <p:txBody>
          <a:bodyPr wrap="square" lIns="91440" tIns="45720" rIns="91440" bIns="45720" anchor="t">
            <a:spAutoFit/>
          </a:bodyPr>
          <a:lstStyle/>
          <a:p>
            <a:pPr algn="ctr"/>
            <a:r>
              <a:rPr lang="en-US" sz="1400" b="0" i="0" dirty="0">
                <a:solidFill>
                  <a:srgbClr val="000000"/>
                </a:solidFill>
                <a:effectLst/>
                <a:latin typeface="Arial" panose="020B0604020202020204" pitchFamily="34" charset="0"/>
              </a:rPr>
              <a:t>A CG wide approach that empowers the Fleet to achieve SPIRIT of excellence by fostering psychological, physical and emotional toughness, promoting organizational trust and transparency and ensuring inclusion and connectedness.</a:t>
            </a:r>
            <a:endParaRPr lang="en-US" sz="1400" dirty="0">
              <a:latin typeface="Arial"/>
              <a:cs typeface="Arial"/>
            </a:endParaRPr>
          </a:p>
        </p:txBody>
      </p:sp>
      <p:pic>
        <p:nvPicPr>
          <p:cNvPr id="43" name="Picture 42"/>
          <p:cNvPicPr>
            <a:picLocks noChangeAspect="1"/>
          </p:cNvPicPr>
          <p:nvPr/>
        </p:nvPicPr>
        <p:blipFill>
          <a:blip r:embed="rId6"/>
          <a:stretch>
            <a:fillRect/>
          </a:stretch>
        </p:blipFill>
        <p:spPr>
          <a:xfrm>
            <a:off x="3297302" y="2658938"/>
            <a:ext cx="914400" cy="914400"/>
          </a:xfrm>
          <a:prstGeom prst="rect">
            <a:avLst/>
          </a:prstGeom>
        </p:spPr>
      </p:pic>
      <p:sp>
        <p:nvSpPr>
          <p:cNvPr id="44" name="Right Brace 43"/>
          <p:cNvSpPr/>
          <p:nvPr/>
        </p:nvSpPr>
        <p:spPr>
          <a:xfrm>
            <a:off x="2334374" y="3894308"/>
            <a:ext cx="298323" cy="2667000"/>
          </a:xfrm>
          <a:prstGeom prst="rightBrace">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028" name="Picture 4" descr="United States Pacific Fleet | WICapedia | Fandom"/>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63473" y="267190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44"/>
          <p:cNvPicPr>
            <a:picLocks noChangeAspect="1"/>
          </p:cNvPicPr>
          <p:nvPr/>
        </p:nvPicPr>
        <p:blipFill>
          <a:blip r:embed="rId8"/>
          <a:stretch>
            <a:fillRect/>
          </a:stretch>
        </p:blipFill>
        <p:spPr>
          <a:xfrm>
            <a:off x="2146944" y="2708026"/>
            <a:ext cx="914399" cy="914399"/>
          </a:xfrm>
          <a:prstGeom prst="rect">
            <a:avLst/>
          </a:prstGeom>
        </p:spPr>
      </p:pic>
      <p:grpSp>
        <p:nvGrpSpPr>
          <p:cNvPr id="16" name="Group 15"/>
          <p:cNvGrpSpPr/>
          <p:nvPr/>
        </p:nvGrpSpPr>
        <p:grpSpPr>
          <a:xfrm>
            <a:off x="2818" y="-1"/>
            <a:ext cx="9144000" cy="1191237"/>
            <a:chOff x="-9633285" y="1601170"/>
            <a:chExt cx="9144000" cy="1191237"/>
          </a:xfrm>
        </p:grpSpPr>
        <p:sp>
          <p:nvSpPr>
            <p:cNvPr id="17"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Coast Guard Operational</a:t>
              </a:r>
              <a:r>
                <a:rPr lang="en-US" sz="3600" i="1" dirty="0">
                  <a:latin typeface="Bahnschrift SemiLight Condensed"/>
                </a:rPr>
                <a:t> </a:t>
              </a:r>
              <a:endParaRPr kumimoji="0" lang="en-US" sz="3600" b="0" i="1" u="none" strike="noStrike" kern="1200" cap="none" spc="0" normalizeH="0" baseline="0" noProof="0" dirty="0">
                <a:ln>
                  <a:noFill/>
                </a:ln>
                <a:effectLst/>
                <a:uLnTx/>
                <a:uFillTx/>
                <a:latin typeface="Bahnschrift SemiLight Condensed" panose="020B0502040204020203" pitchFamily="34" charset="0"/>
              </a:endParaRPr>
            </a:p>
            <a:p>
              <a:pPr>
                <a:defRPr/>
              </a:pPr>
              <a:r>
                <a:rPr lang="en-US" sz="3600" i="1" dirty="0">
                  <a:latin typeface="Bahnschrift SemiLight Condensed"/>
                </a:rPr>
                <a:t>                     </a:t>
              </a:r>
              <a:r>
                <a:rPr kumimoji="0" lang="en-US" sz="3600" b="0" i="1" u="none" strike="noStrike" kern="1200" cap="none" spc="0" normalizeH="0" baseline="0" noProof="0" dirty="0">
                  <a:ln>
                    <a:noFill/>
                  </a:ln>
                  <a:effectLst/>
                  <a:uLnTx/>
                  <a:uFillTx/>
                  <a:latin typeface="Bahnschrift SemiLight Condensed"/>
                </a:rPr>
                <a:t>Stress Control (CG -0SC )</a:t>
              </a:r>
              <a:endParaRPr lang="en-US" sz="3600" b="0" i="1" u="none" strike="noStrike" kern="1200" cap="none" spc="0" normalizeH="0" baseline="0" noProof="0" dirty="0">
                <a:ln>
                  <a:noFill/>
                </a:ln>
                <a:effectLst/>
                <a:uLnTx/>
                <a:uFillTx/>
                <a:latin typeface="Bahnschrift SemiLight Condensed"/>
              </a:endParaRPr>
            </a:p>
          </p:txBody>
        </p:sp>
        <p:grpSp>
          <p:nvGrpSpPr>
            <p:cNvPr id="18" name="Group 17"/>
            <p:cNvGrpSpPr/>
            <p:nvPr/>
          </p:nvGrpSpPr>
          <p:grpSpPr>
            <a:xfrm>
              <a:off x="-7813493" y="1786199"/>
              <a:ext cx="896528" cy="915114"/>
              <a:chOff x="-914400" y="1752600"/>
              <a:chExt cx="816935" cy="816935"/>
            </a:xfrm>
          </p:grpSpPr>
          <p:sp>
            <p:nvSpPr>
              <p:cNvPr id="24" name="Oval 23"/>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5" name="Picture 24"/>
              <p:cNvPicPr>
                <a:picLocks noChangeAspect="1"/>
              </p:cNvPicPr>
              <p:nvPr/>
            </p:nvPicPr>
            <p:blipFill>
              <a:blip r:embed="rId9">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19" name="Group 18"/>
            <p:cNvGrpSpPr/>
            <p:nvPr/>
          </p:nvGrpSpPr>
          <p:grpSpPr>
            <a:xfrm>
              <a:off x="-8699263" y="1786199"/>
              <a:ext cx="883997" cy="877900"/>
              <a:chOff x="9134475" y="914400"/>
              <a:chExt cx="883997" cy="877900"/>
            </a:xfrm>
          </p:grpSpPr>
          <p:sp>
            <p:nvSpPr>
              <p:cNvPr id="22" name="Oval 21"/>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3" name="Picture 22"/>
              <p:cNvPicPr>
                <a:picLocks noChangeAspect="1"/>
              </p:cNvPicPr>
              <p:nvPr/>
            </p:nvPicPr>
            <p:blipFill>
              <a:blip r:embed="rId10">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0" name="Picture 1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pic>
        <p:nvPicPr>
          <p:cNvPr id="3" name="Picture 2">
            <a:extLst>
              <a:ext uri="{FF2B5EF4-FFF2-40B4-BE49-F238E27FC236}">
                <a16:creationId xmlns:a16="http://schemas.microsoft.com/office/drawing/2014/main" id="{63B43829-4E54-0AA3-5A77-4879E586A8BB}"/>
              </a:ext>
            </a:extLst>
          </p:cNvPr>
          <p:cNvPicPr>
            <a:picLocks noChangeAspect="1"/>
          </p:cNvPicPr>
          <p:nvPr/>
        </p:nvPicPr>
        <p:blipFill>
          <a:blip r:embed="rId9">
            <a:clrChange>
              <a:clrFrom>
                <a:srgbClr val="FFFFFF"/>
              </a:clrFrom>
              <a:clrTo>
                <a:srgbClr val="FFFFFF">
                  <a:alpha val="0"/>
                </a:srgbClr>
              </a:clrTo>
            </a:clrChange>
          </a:blip>
          <a:stretch>
            <a:fillRect/>
          </a:stretch>
        </p:blipFill>
        <p:spPr>
          <a:xfrm>
            <a:off x="4501226" y="2724158"/>
            <a:ext cx="896528" cy="915114"/>
          </a:xfrm>
          <a:prstGeom prst="rect">
            <a:avLst/>
          </a:prstGeom>
        </p:spPr>
      </p:pic>
    </p:spTree>
    <p:extLst>
      <p:ext uri="{BB962C8B-B14F-4D97-AF65-F5344CB8AC3E}">
        <p14:creationId xmlns:p14="http://schemas.microsoft.com/office/powerpoint/2010/main" val="2433589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379332"/>
            <a:ext cx="8267700" cy="602829"/>
          </a:xfrm>
        </p:spPr>
        <p:txBody>
          <a:bodyPr lIns="0" tIns="0" rIns="0" bIns="0" anchor="b" anchorCtr="0"/>
          <a:lstStyle/>
          <a:p>
            <a:pPr algn="l" eaLnBrk="1" hangingPunct="1"/>
            <a:r>
              <a:rPr lang="en-US" sz="3600" b="1">
                <a:latin typeface="Times New Roman" pitchFamily="18" charset="0"/>
                <a:cs typeface="Times New Roman" pitchFamily="18" charset="0"/>
              </a:rPr>
              <a:t>OSC Program </a:t>
            </a:r>
          </a:p>
        </p:txBody>
      </p:sp>
      <p:sp>
        <p:nvSpPr>
          <p:cNvPr id="7171" name="Rectangle 3"/>
          <p:cNvSpPr>
            <a:spLocks noGrp="1" noChangeArrowheads="1"/>
          </p:cNvSpPr>
          <p:nvPr>
            <p:ph type="body" sz="half" idx="4294967295"/>
          </p:nvPr>
        </p:nvSpPr>
        <p:spPr>
          <a:xfrm>
            <a:off x="552368" y="2282190"/>
            <a:ext cx="8220157" cy="3647440"/>
          </a:xfrm>
        </p:spPr>
        <p:txBody>
          <a:bodyPr vert="horz" lIns="91440" tIns="45720" rIns="91440" bIns="45720" rtlCol="0" anchor="t">
            <a:normAutofit lnSpcReduction="10000"/>
          </a:bodyPr>
          <a:lstStyle/>
          <a:p>
            <a:pPr>
              <a:lnSpc>
                <a:spcPct val="110000"/>
              </a:lnSpc>
              <a:spcBef>
                <a:spcPts val="0"/>
              </a:spcBef>
            </a:pPr>
            <a:r>
              <a:rPr lang="en-US" sz="1800">
                <a:latin typeface="Arial" charset="0"/>
                <a:ea typeface="ＭＳ Ｐゴシック" charset="0"/>
                <a:cs typeface="ＭＳ Ｐゴシック" charset="0"/>
              </a:rPr>
              <a:t>Standardized primary toughness, prevention and recognition program to support building resilience, commitment and preparation to support operational readiness</a:t>
            </a:r>
          </a:p>
          <a:p>
            <a:pPr>
              <a:lnSpc>
                <a:spcPct val="110000"/>
              </a:lnSpc>
              <a:spcBef>
                <a:spcPts val="0"/>
              </a:spcBef>
            </a:pPr>
            <a:endParaRPr lang="en-US" sz="1800">
              <a:latin typeface="Arial" charset="0"/>
              <a:ea typeface="ＭＳ Ｐゴシック" charset="0"/>
              <a:cs typeface="ＭＳ Ｐゴシック" charset="0"/>
            </a:endParaRPr>
          </a:p>
          <a:p>
            <a:pPr>
              <a:lnSpc>
                <a:spcPct val="110000"/>
              </a:lnSpc>
              <a:spcBef>
                <a:spcPts val="0"/>
              </a:spcBef>
            </a:pPr>
            <a:r>
              <a:rPr lang="en-US" sz="1800">
                <a:latin typeface="Arial" charset="0"/>
                <a:ea typeface="ＭＳ Ｐゴシック" charset="0"/>
                <a:cs typeface="ＭＳ Ｐゴシック" charset="0"/>
              </a:rPr>
              <a:t>Concepts are designed to address stress and stress reactions with the overall objective of increasing capacity to focus, perform and persevere through the challenges associated with military operations </a:t>
            </a:r>
          </a:p>
          <a:p>
            <a:pPr>
              <a:lnSpc>
                <a:spcPct val="110000"/>
              </a:lnSpc>
              <a:spcBef>
                <a:spcPts val="0"/>
              </a:spcBef>
            </a:pPr>
            <a:endParaRPr lang="en-US" sz="1800">
              <a:latin typeface="Arial" charset="0"/>
              <a:ea typeface="ＭＳ Ｐゴシック" charset="0"/>
              <a:cs typeface="ＭＳ Ｐゴシック" charset="0"/>
            </a:endParaRPr>
          </a:p>
          <a:p>
            <a:pPr>
              <a:lnSpc>
                <a:spcPct val="110000"/>
              </a:lnSpc>
              <a:spcBef>
                <a:spcPts val="0"/>
              </a:spcBef>
            </a:pPr>
            <a:r>
              <a:rPr lang="en-US" sz="1800">
                <a:latin typeface="Arial"/>
                <a:cs typeface="Arial"/>
              </a:rPr>
              <a:t>Will leverage HSWL  resources and </a:t>
            </a:r>
            <a:r>
              <a:rPr lang="en-US" sz="1800" err="1">
                <a:latin typeface="Arial"/>
                <a:cs typeface="Arial"/>
              </a:rPr>
              <a:t>deckplate</a:t>
            </a:r>
            <a:r>
              <a:rPr lang="en-US" sz="1800">
                <a:latin typeface="Arial"/>
                <a:cs typeface="Arial"/>
              </a:rPr>
              <a:t> leadership to provide more accessible, collaborative resources and real-time assessments of unit culture to promote healthy command climates and mitigate risks associated with unaddressed stress and stressors</a:t>
            </a:r>
            <a:endParaRPr lang="en-US" sz="1800">
              <a:latin typeface="Arial"/>
              <a:ea typeface="ＭＳ Ｐゴシック" charset="0"/>
              <a:cs typeface="Arial"/>
            </a:endParaRPr>
          </a:p>
          <a:p>
            <a:pPr>
              <a:lnSpc>
                <a:spcPct val="110000"/>
              </a:lnSpc>
              <a:spcBef>
                <a:spcPts val="0"/>
              </a:spcBef>
            </a:pPr>
            <a:endParaRPr lang="en-US" sz="1800">
              <a:latin typeface="Arial" pitchFamily="34" charset="0"/>
              <a:cs typeface="Arial" pitchFamily="34" charset="0"/>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grpSp>
        <p:nvGrpSpPr>
          <p:cNvPr id="5" name="Group 4"/>
          <p:cNvGrpSpPr/>
          <p:nvPr/>
        </p:nvGrpSpPr>
        <p:grpSpPr>
          <a:xfrm>
            <a:off x="0" y="-24148"/>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8" name="Group 7"/>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01784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Objectives </a:t>
            </a:r>
          </a:p>
        </p:txBody>
      </p:sp>
      <p:graphicFrame>
        <p:nvGraphicFramePr>
          <p:cNvPr id="2" name="Table 1"/>
          <p:cNvGraphicFramePr>
            <a:graphicFrameLocks noGrp="1"/>
          </p:cNvGraphicFramePr>
          <p:nvPr/>
        </p:nvGraphicFramePr>
        <p:xfrm>
          <a:off x="1219200" y="2295526"/>
          <a:ext cx="6781800" cy="375920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Build and preserve resilience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Learn techniques to support self-regulation and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Early recognition of individuals or units in distress</a:t>
                      </a:r>
                      <a:endParaRPr lang="en-US" sz="1800" b="0" baseline="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Breaking</a:t>
                      </a:r>
                      <a:r>
                        <a:rPr lang="en-US" sz="1800" b="0" baseline="0">
                          <a:solidFill>
                            <a:schemeClr val="tx1"/>
                          </a:solidFill>
                          <a:latin typeface="Arial" panose="020B0604020202020204" pitchFamily="34" charset="0"/>
                          <a:cs typeface="Arial" panose="020B0604020202020204" pitchFamily="34" charset="0"/>
                        </a:rPr>
                        <a:t> the code of silence related to occupational stress reactions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Peer-intervention- engaging individuals in early help as needed to maintain mission and personal readiness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Connection with services (as needed)</a:t>
                      </a: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3888032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533400" y="1406628"/>
            <a:ext cx="8210868" cy="602829"/>
          </a:xfrm>
        </p:spPr>
        <p:txBody>
          <a:bodyPr lIns="0" tIns="0" rIns="0" bIns="0" anchor="b" anchorCtr="0"/>
          <a:lstStyle/>
          <a:p>
            <a:pPr algn="l" eaLnBrk="1" hangingPunct="1"/>
            <a:r>
              <a:rPr lang="en-US" sz="3600" b="1">
                <a:latin typeface="Times New Roman" pitchFamily="18" charset="0"/>
                <a:cs typeface="Times New Roman" pitchFamily="18" charset="0"/>
              </a:rPr>
              <a:t>OSC Core Objectives </a:t>
            </a:r>
          </a:p>
        </p:txBody>
      </p:sp>
      <p:graphicFrame>
        <p:nvGraphicFramePr>
          <p:cNvPr id="2" name="Table 1"/>
          <p:cNvGraphicFramePr>
            <a:graphicFrameLocks noGrp="1"/>
          </p:cNvGraphicFramePr>
          <p:nvPr/>
        </p:nvGraphicFramePr>
        <p:xfrm>
          <a:off x="1219200" y="2295526"/>
          <a:ext cx="6781800" cy="3759200"/>
        </p:xfrm>
        <a:graphic>
          <a:graphicData uri="http://schemas.openxmlformats.org/drawingml/2006/table">
            <a:tbl>
              <a:tblPr firstRow="1" bandRow="1">
                <a:tableStyleId>{5C22544A-7EE6-4342-B048-85BDC9FD1C3A}</a:tableStyleId>
              </a:tblPr>
              <a:tblGrid>
                <a:gridCol w="3390900">
                  <a:extLst>
                    <a:ext uri="{9D8B030D-6E8A-4147-A177-3AD203B41FA5}">
                      <a16:colId xmlns:a16="http://schemas.microsoft.com/office/drawing/2014/main" val="20000"/>
                    </a:ext>
                  </a:extLst>
                </a:gridCol>
                <a:gridCol w="3390900">
                  <a:extLst>
                    <a:ext uri="{9D8B030D-6E8A-4147-A177-3AD203B41FA5}">
                      <a16:colId xmlns:a16="http://schemas.microsoft.com/office/drawing/2014/main" val="20001"/>
                    </a:ext>
                  </a:extLst>
                </a:gridCol>
              </a:tblGrid>
              <a:tr h="3759200">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Build and preserve resilience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Learn techniques to support self-regulation and performance</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prstClr val="black"/>
                          </a:solidFill>
                          <a:latin typeface="Arial" panose="020B0604020202020204" pitchFamily="34" charset="0"/>
                          <a:cs typeface="Arial" panose="020B0604020202020204" pitchFamily="34" charset="0"/>
                        </a:rPr>
                        <a:t>Early recognition of individuals or units in distress</a:t>
                      </a:r>
                      <a:endParaRPr lang="en-US" sz="1800" b="0" baseline="0">
                        <a:solidFill>
                          <a:schemeClr val="tx1"/>
                        </a:solidFill>
                        <a:latin typeface="Arial" panose="020B0604020202020204" pitchFamily="34" charset="0"/>
                        <a:cs typeface="Arial" panose="020B0604020202020204" pitchFamily="34" charset="0"/>
                      </a:endParaRPr>
                    </a:p>
                  </a:txBody>
                  <a:tcPr>
                    <a:lnL w="12700" cap="flat" cmpd="sng" algn="ctr">
                      <a:solidFill>
                        <a:schemeClr val="accent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a:solidFill>
                            <a:schemeClr val="tx1"/>
                          </a:solidFill>
                          <a:latin typeface="Arial" panose="020B0604020202020204" pitchFamily="34" charset="0"/>
                          <a:cs typeface="Arial" panose="020B0604020202020204" pitchFamily="34" charset="0"/>
                        </a:rPr>
                        <a:t>Breaking</a:t>
                      </a:r>
                      <a:r>
                        <a:rPr lang="en-US" sz="1800" b="0" baseline="0">
                          <a:solidFill>
                            <a:schemeClr val="tx1"/>
                          </a:solidFill>
                          <a:latin typeface="Arial" panose="020B0604020202020204" pitchFamily="34" charset="0"/>
                          <a:cs typeface="Arial" panose="020B0604020202020204" pitchFamily="34" charset="0"/>
                        </a:rPr>
                        <a:t> the code of silence related to occupational stress reactions</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Peer-intervention- engaging individuals in early help as needed to maintain mission and personal readiness </a:t>
                      </a:r>
                    </a:p>
                    <a:p>
                      <a:pPr marL="285750" marR="0" lvl="0" indent="-285750" algn="l" defTabSz="685800" rtl="0" eaLnBrk="1" fontAlgn="auto" latinLnBrk="0" hangingPunct="1">
                        <a:lnSpc>
                          <a:spcPct val="124000"/>
                        </a:lnSpc>
                        <a:spcBef>
                          <a:spcPts val="0"/>
                        </a:spcBef>
                        <a:spcAft>
                          <a:spcPts val="0"/>
                        </a:spcAft>
                        <a:buClrTx/>
                        <a:buSzTx/>
                        <a:buFont typeface="Wingdings" panose="05000000000000000000" pitchFamily="2" charset="2"/>
                        <a:buChar char="ü"/>
                        <a:tabLst/>
                        <a:defRPr/>
                      </a:pPr>
                      <a:r>
                        <a:rPr lang="en-US" sz="1800" b="0" baseline="0">
                          <a:solidFill>
                            <a:schemeClr val="tx1"/>
                          </a:solidFill>
                          <a:latin typeface="Arial" panose="020B0604020202020204" pitchFamily="34" charset="0"/>
                          <a:cs typeface="Arial" panose="020B0604020202020204" pitchFamily="34" charset="0"/>
                        </a:rPr>
                        <a:t>Connection with services (as needed)</a:t>
                      </a:r>
                      <a:endParaRPr lang="en-US" sz="1800" b="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948"/>
            <a:ext cx="9143999" cy="1191237"/>
          </a:xfrm>
          <a:prstGeom prst="rect">
            <a:avLst/>
          </a:prstGeom>
        </p:spPr>
      </p:pic>
      <p:grpSp>
        <p:nvGrpSpPr>
          <p:cNvPr id="5" name="Group 4"/>
          <p:cNvGrpSpPr/>
          <p:nvPr/>
        </p:nvGrpSpPr>
        <p:grpSpPr>
          <a:xfrm>
            <a:off x="0" y="0"/>
            <a:ext cx="9144000" cy="1191237"/>
            <a:chOff x="-9633285" y="1601170"/>
            <a:chExt cx="9144000" cy="1191237"/>
          </a:xfrm>
        </p:grpSpPr>
        <p:sp>
          <p:nvSpPr>
            <p:cNvPr id="6"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7" name="Group 6"/>
            <p:cNvGrpSpPr/>
            <p:nvPr/>
          </p:nvGrpSpPr>
          <p:grpSpPr>
            <a:xfrm>
              <a:off x="-7813493" y="1786199"/>
              <a:ext cx="896528" cy="915114"/>
              <a:chOff x="-914400" y="1752600"/>
              <a:chExt cx="816935" cy="816935"/>
            </a:xfrm>
          </p:grpSpPr>
          <p:sp>
            <p:nvSpPr>
              <p:cNvPr id="13" name="Oval 12"/>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4" name="Picture 13"/>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9" name="Group 8"/>
            <p:cNvGrpSpPr/>
            <p:nvPr/>
          </p:nvGrpSpPr>
          <p:grpSpPr>
            <a:xfrm>
              <a:off x="-8699263" y="1786199"/>
              <a:ext cx="883997" cy="877900"/>
              <a:chOff x="9134475" y="914400"/>
              <a:chExt cx="883997" cy="877900"/>
            </a:xfrm>
          </p:grpSpPr>
          <p:sp>
            <p:nvSpPr>
              <p:cNvPr id="11" name="Oval 10"/>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12" name="Picture 11"/>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28143135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95300" y="1371600"/>
            <a:ext cx="8277225" cy="580971"/>
          </a:xfrm>
        </p:spPr>
        <p:txBody>
          <a:bodyPr lIns="0" tIns="0" rIns="0" bIns="0" anchor="b" anchorCtr="0">
            <a:normAutofit/>
          </a:bodyPr>
          <a:lstStyle/>
          <a:p>
            <a:pPr eaLnBrk="1" hangingPunct="1"/>
            <a:r>
              <a:rPr lang="en-US" sz="3600" b="1">
                <a:latin typeface="Times New Roman" pitchFamily="18" charset="0"/>
                <a:cs typeface="Times New Roman" pitchFamily="18" charset="0"/>
              </a:rPr>
              <a:t>OSC as a Prevention Tool     </a:t>
            </a:r>
          </a:p>
        </p:txBody>
      </p:sp>
      <p:sp>
        <p:nvSpPr>
          <p:cNvPr id="7171" name="Rectangle 3"/>
          <p:cNvSpPr>
            <a:spLocks noGrp="1" noChangeArrowheads="1"/>
          </p:cNvSpPr>
          <p:nvPr>
            <p:ph type="body" sz="half" idx="4294967295"/>
          </p:nvPr>
        </p:nvSpPr>
        <p:spPr>
          <a:xfrm>
            <a:off x="552368" y="2332964"/>
            <a:ext cx="8220157" cy="3647440"/>
          </a:xfrm>
        </p:spPr>
        <p:txBody>
          <a:bodyPr>
            <a:normAutofit/>
          </a:bodyPr>
          <a:lstStyle/>
          <a:p>
            <a:pPr marL="0" indent="0">
              <a:lnSpc>
                <a:spcPct val="100000"/>
              </a:lnSpc>
              <a:spcBef>
                <a:spcPts val="0"/>
              </a:spcBef>
              <a:buNone/>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b="82630"/>
          <a:stretch/>
        </p:blipFill>
        <p:spPr>
          <a:xfrm>
            <a:off x="0" y="0"/>
            <a:ext cx="9143999" cy="1191237"/>
          </a:xfrm>
          <a:prstGeom prst="rect">
            <a:avLst/>
          </a:prstGeom>
        </p:spPr>
      </p:pic>
      <p:sp>
        <p:nvSpPr>
          <p:cNvPr id="7" name="Isosceles Triangle 6"/>
          <p:cNvSpPr/>
          <p:nvPr/>
        </p:nvSpPr>
        <p:spPr>
          <a:xfrm>
            <a:off x="3820886" y="2421165"/>
            <a:ext cx="1654630" cy="1057275"/>
          </a:xfrm>
          <a:prstGeom prst="triangle">
            <a:avLst>
              <a:gd name="adj" fmla="val 49429"/>
            </a:avLst>
          </a:prstGeom>
          <a:gradFill flip="none" rotWithShape="1">
            <a:gsLst>
              <a:gs pos="0">
                <a:srgbClr val="FFFF00"/>
              </a:gs>
              <a:gs pos="68000">
                <a:srgbClr val="FFC000"/>
              </a:gs>
              <a:gs pos="88000">
                <a:srgbClr val="FF8B00"/>
              </a:gs>
              <a:gs pos="100000">
                <a:srgbClr val="FFC000"/>
              </a:gs>
            </a:gsLst>
            <a:lin ang="16200000" scaled="1"/>
            <a:tileRect/>
          </a:gradFill>
          <a:ln>
            <a:solidFill>
              <a:srgbClr val="FFC000"/>
            </a:solidFill>
          </a:ln>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p>
          <a:p>
            <a:pPr algn="ctr"/>
            <a:r>
              <a:rPr lang="en-US" sz="800">
                <a:latin typeface="Arial" panose="020B0604020202020204" pitchFamily="34" charset="0"/>
                <a:cs typeface="Arial" panose="020B0604020202020204" pitchFamily="34" charset="0"/>
              </a:rPr>
              <a:t>Detectable signs or symptoms</a:t>
            </a:r>
            <a:endParaRPr lang="en-US" sz="1350">
              <a:latin typeface="Arial" panose="020B0604020202020204" pitchFamily="34" charset="0"/>
              <a:cs typeface="Arial" panose="020B0604020202020204" pitchFamily="34" charset="0"/>
            </a:endParaRPr>
          </a:p>
        </p:txBody>
      </p:sp>
      <p:sp>
        <p:nvSpPr>
          <p:cNvPr id="8" name="Trapezoid 7"/>
          <p:cNvSpPr/>
          <p:nvPr/>
        </p:nvSpPr>
        <p:spPr>
          <a:xfrm>
            <a:off x="2947477" y="3565439"/>
            <a:ext cx="3401447" cy="1032699"/>
          </a:xfrm>
          <a:prstGeom prst="trapezoid">
            <a:avLst>
              <a:gd name="adj" fmla="val 81016"/>
            </a:avLst>
          </a:prstGeom>
          <a:gradFill flip="none" rotWithShape="1">
            <a:gsLst>
              <a:gs pos="4000">
                <a:srgbClr val="92D050"/>
              </a:gs>
              <a:gs pos="26000">
                <a:srgbClr val="FFFF00"/>
              </a:gs>
              <a:gs pos="100000">
                <a:srgbClr val="FFFF00"/>
              </a:gs>
            </a:gsLst>
            <a:lin ang="16200000" scaled="1"/>
            <a:tileRect/>
          </a:gradFill>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800">
              <a:latin typeface="Times New Roman" panose="02020603050405020304" pitchFamily="18" charset="0"/>
              <a:ea typeface="Calibri" panose="020F0502020204030204" pitchFamily="34" charset="0"/>
              <a:cs typeface="Times New Roman" panose="02020603050405020304" pitchFamily="18" charset="0"/>
            </a:endParaRPr>
          </a:p>
          <a:p>
            <a:pPr algn="ctr"/>
            <a:endParaRPr lang="en-US" sz="800">
              <a:latin typeface="Times New Roman" panose="02020603050405020304" pitchFamily="18" charset="0"/>
              <a:ea typeface="Calibri" panose="020F0502020204030204" pitchFamily="34" charset="0"/>
              <a:cs typeface="Times New Roman" panose="02020603050405020304" pitchFamily="18" charset="0"/>
            </a:endParaRPr>
          </a:p>
          <a:p>
            <a:pPr algn="ctr"/>
            <a:r>
              <a:rPr lang="en-US" sz="800">
                <a:latin typeface="Times New Roman" panose="02020603050405020304" pitchFamily="18" charset="0"/>
                <a:ea typeface="Calibri" panose="020F0502020204030204" pitchFamily="34" charset="0"/>
                <a:cs typeface="Times New Roman" panose="02020603050405020304" pitchFamily="18" charset="0"/>
              </a:rPr>
              <a:t>Elevated risk or early exposure to </a:t>
            </a:r>
          </a:p>
          <a:p>
            <a:pPr algn="ctr"/>
            <a:r>
              <a:rPr lang="en-US" sz="800">
                <a:latin typeface="Times New Roman" panose="02020603050405020304" pitchFamily="18" charset="0"/>
                <a:ea typeface="Calibri" panose="020F0502020204030204" pitchFamily="34" charset="0"/>
                <a:cs typeface="Times New Roman" panose="02020603050405020304" pitchFamily="18" charset="0"/>
              </a:rPr>
              <a:t>a destructive behavior</a:t>
            </a:r>
            <a:endParaRPr lang="en-US" sz="1350"/>
          </a:p>
        </p:txBody>
      </p:sp>
      <p:sp>
        <p:nvSpPr>
          <p:cNvPr id="10" name="Trapezoid 9"/>
          <p:cNvSpPr/>
          <p:nvPr/>
        </p:nvSpPr>
        <p:spPr>
          <a:xfrm>
            <a:off x="2185987" y="4692665"/>
            <a:ext cx="4914902" cy="999559"/>
          </a:xfrm>
          <a:prstGeom prst="trapezoid">
            <a:avLst>
              <a:gd name="adj" fmla="val 72918"/>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800"/>
          </a:p>
          <a:p>
            <a:pPr algn="ctr"/>
            <a:endParaRPr lang="en-US" sz="800"/>
          </a:p>
          <a:p>
            <a:pPr algn="ctr"/>
            <a:r>
              <a:rPr lang="en-US" sz="800"/>
              <a:t>Prevention </a:t>
            </a:r>
            <a:r>
              <a:rPr lang="en-US" sz="800">
                <a:latin typeface="Times New Roman" panose="02020603050405020304" pitchFamily="18" charset="0"/>
                <a:ea typeface="Calibri" panose="020F0502020204030204" pitchFamily="34" charset="0"/>
                <a:cs typeface="Times New Roman" panose="02020603050405020304" pitchFamily="18" charset="0"/>
              </a:rPr>
              <a:t>of destructive behaviors</a:t>
            </a:r>
            <a:endParaRPr lang="en-US" sz="1350"/>
          </a:p>
        </p:txBody>
      </p:sp>
      <p:sp>
        <p:nvSpPr>
          <p:cNvPr id="11" name="TextBox 10"/>
          <p:cNvSpPr txBox="1"/>
          <p:nvPr/>
        </p:nvSpPr>
        <p:spPr>
          <a:xfrm>
            <a:off x="4222585" y="2859819"/>
            <a:ext cx="794657" cy="276999"/>
          </a:xfrm>
          <a:prstGeom prst="rect">
            <a:avLst/>
          </a:prstGeom>
          <a:noFill/>
        </p:spPr>
        <p:txBody>
          <a:bodyPr wrap="square" rtlCol="0">
            <a:spAutoFit/>
          </a:bodyPr>
          <a:lstStyle/>
          <a:p>
            <a:pPr algn="ctr"/>
            <a:r>
              <a:rPr lang="en-US" sz="1200" b="1">
                <a:latin typeface="Arial" panose="020B0604020202020204" pitchFamily="34" charset="0"/>
                <a:cs typeface="Arial" panose="020B0604020202020204" pitchFamily="34" charset="0"/>
              </a:rPr>
              <a:t>Tertiary</a:t>
            </a:r>
            <a:endParaRPr lang="en-US" sz="1200" b="1">
              <a:solidFill>
                <a:schemeClr val="accent2"/>
              </a:solidFill>
              <a:latin typeface="Arial" panose="020B0604020202020204" pitchFamily="34" charset="0"/>
              <a:cs typeface="Arial" panose="020B0604020202020204" pitchFamily="34" charset="0"/>
            </a:endParaRPr>
          </a:p>
        </p:txBody>
      </p:sp>
      <p:sp>
        <p:nvSpPr>
          <p:cNvPr id="12" name="TextBox 11"/>
          <p:cNvSpPr txBox="1"/>
          <p:nvPr/>
        </p:nvSpPr>
        <p:spPr>
          <a:xfrm>
            <a:off x="3971245" y="3909969"/>
            <a:ext cx="1344385" cy="307777"/>
          </a:xfrm>
          <a:prstGeom prst="rect">
            <a:avLst/>
          </a:prstGeom>
          <a:noFill/>
        </p:spPr>
        <p:txBody>
          <a:bodyPr wrap="square" rtlCol="0">
            <a:spAutoFit/>
          </a:bodyPr>
          <a:lstStyle/>
          <a:p>
            <a:pPr algn="ctr"/>
            <a:r>
              <a:rPr lang="en-US" sz="1400" b="1">
                <a:latin typeface="Arial" panose="020B0604020202020204" pitchFamily="34" charset="0"/>
                <a:cs typeface="Arial" panose="020B0604020202020204" pitchFamily="34" charset="0"/>
              </a:rPr>
              <a:t>Secondary</a:t>
            </a:r>
            <a:endParaRPr lang="en-US" sz="1400" b="1">
              <a:ln w="0" cmpd="sng">
                <a:solidFill>
                  <a:schemeClr val="tx1"/>
                </a:solidFill>
              </a:ln>
              <a:solidFill>
                <a:srgbClr val="FFFF00"/>
              </a:solidFill>
              <a:latin typeface="Arial" panose="020B0604020202020204" pitchFamily="34" charset="0"/>
              <a:cs typeface="Arial" panose="020B0604020202020204" pitchFamily="34" charset="0"/>
            </a:endParaRPr>
          </a:p>
        </p:txBody>
      </p:sp>
      <p:sp>
        <p:nvSpPr>
          <p:cNvPr id="13" name="TextBox 12"/>
          <p:cNvSpPr txBox="1"/>
          <p:nvPr/>
        </p:nvSpPr>
        <p:spPr>
          <a:xfrm>
            <a:off x="3707669" y="4990293"/>
            <a:ext cx="1736273" cy="323165"/>
          </a:xfrm>
          <a:prstGeom prst="rect">
            <a:avLst/>
          </a:prstGeom>
          <a:noFill/>
        </p:spPr>
        <p:txBody>
          <a:bodyPr wrap="square" rtlCol="0">
            <a:spAutoFit/>
          </a:bodyPr>
          <a:lstStyle/>
          <a:p>
            <a:pPr algn="ctr"/>
            <a:r>
              <a:rPr lang="en-US" sz="1500" b="1">
                <a:latin typeface="Arial" panose="020B0604020202020204" pitchFamily="34" charset="0"/>
                <a:cs typeface="Arial" panose="020B0604020202020204" pitchFamily="34" charset="0"/>
              </a:rPr>
              <a:t>Primary</a:t>
            </a:r>
          </a:p>
        </p:txBody>
      </p:sp>
      <p:sp>
        <p:nvSpPr>
          <p:cNvPr id="14" name="Rectangle 13">
            <a:extLst>
              <a:ext uri="{FF2B5EF4-FFF2-40B4-BE49-F238E27FC236}">
                <a16:creationId xmlns:a16="http://schemas.microsoft.com/office/drawing/2014/main" id="{46192586-4449-4F94-A582-5035474E8EF0}"/>
              </a:ext>
            </a:extLst>
          </p:cNvPr>
          <p:cNvSpPr/>
          <p:nvPr/>
        </p:nvSpPr>
        <p:spPr>
          <a:xfrm>
            <a:off x="1692329" y="4992298"/>
            <a:ext cx="848852" cy="400110"/>
          </a:xfrm>
          <a:prstGeom prst="rect">
            <a:avLst/>
          </a:prstGeom>
        </p:spPr>
        <p:txBody>
          <a:bodyPr wrap="square">
            <a:spAutoFit/>
          </a:bodyPr>
          <a:lstStyle/>
          <a:p>
            <a:pPr algn="ctr"/>
            <a:r>
              <a:rPr lang="en-US" sz="1000" b="1">
                <a:latin typeface="Arial" panose="020B0604020202020204" pitchFamily="34" charset="0"/>
                <a:cs typeface="Arial" panose="020B0604020202020204" pitchFamily="34" charset="0"/>
              </a:rPr>
              <a:t>Entire </a:t>
            </a:r>
          </a:p>
          <a:p>
            <a:pPr algn="ctr"/>
            <a:r>
              <a:rPr lang="en-US" sz="1000" b="1">
                <a:latin typeface="Arial" panose="020B0604020202020204" pitchFamily="34" charset="0"/>
                <a:cs typeface="Arial" panose="020B0604020202020204" pitchFamily="34" charset="0"/>
              </a:rPr>
              <a:t>population</a:t>
            </a:r>
          </a:p>
        </p:txBody>
      </p:sp>
      <p:sp>
        <p:nvSpPr>
          <p:cNvPr id="15" name="Rectangle 14">
            <a:extLst>
              <a:ext uri="{FF2B5EF4-FFF2-40B4-BE49-F238E27FC236}">
                <a16:creationId xmlns:a16="http://schemas.microsoft.com/office/drawing/2014/main" id="{1D2A3BFE-362A-4C1A-9CBA-733BF0820F82}"/>
              </a:ext>
            </a:extLst>
          </p:cNvPr>
          <p:cNvSpPr/>
          <p:nvPr/>
        </p:nvSpPr>
        <p:spPr>
          <a:xfrm>
            <a:off x="2261235" y="3931904"/>
            <a:ext cx="1128835" cy="400110"/>
          </a:xfrm>
          <a:prstGeom prst="rect">
            <a:avLst/>
          </a:prstGeom>
        </p:spPr>
        <p:txBody>
          <a:bodyPr wrap="none">
            <a:spAutoFit/>
          </a:bodyPr>
          <a:lstStyle/>
          <a:p>
            <a:r>
              <a:rPr lang="en-US" sz="1000" b="1">
                <a:latin typeface="Arial" panose="020B0604020202020204" pitchFamily="34" charset="0"/>
                <a:cs typeface="Arial" panose="020B0604020202020204" pitchFamily="34" charset="0"/>
              </a:rPr>
              <a:t>Target subsets </a:t>
            </a:r>
          </a:p>
          <a:p>
            <a:r>
              <a:rPr lang="en-US" sz="1000" b="1">
                <a:latin typeface="Arial" panose="020B0604020202020204" pitchFamily="34" charset="0"/>
                <a:cs typeface="Arial" panose="020B0604020202020204" pitchFamily="34" charset="0"/>
              </a:rPr>
              <a:t>of population </a:t>
            </a:r>
          </a:p>
        </p:txBody>
      </p:sp>
      <p:sp>
        <p:nvSpPr>
          <p:cNvPr id="16" name="Rectangle 15">
            <a:extLst>
              <a:ext uri="{FF2B5EF4-FFF2-40B4-BE49-F238E27FC236}">
                <a16:creationId xmlns:a16="http://schemas.microsoft.com/office/drawing/2014/main" id="{8939308F-4220-411B-90A3-487D37E9E767}"/>
              </a:ext>
            </a:extLst>
          </p:cNvPr>
          <p:cNvSpPr/>
          <p:nvPr/>
        </p:nvSpPr>
        <p:spPr>
          <a:xfrm>
            <a:off x="3171901" y="2859819"/>
            <a:ext cx="922048" cy="400110"/>
          </a:xfrm>
          <a:prstGeom prst="rect">
            <a:avLst/>
          </a:prstGeom>
        </p:spPr>
        <p:txBody>
          <a:bodyPr wrap="none">
            <a:spAutoFit/>
          </a:bodyPr>
          <a:lstStyle/>
          <a:p>
            <a:pPr algn="ctr"/>
            <a:r>
              <a:rPr lang="en-US" sz="1000" b="1">
                <a:latin typeface="Arial" panose="020B0604020202020204" pitchFamily="34" charset="0"/>
                <a:cs typeface="Arial" panose="020B0604020202020204" pitchFamily="34" charset="0"/>
              </a:rPr>
              <a:t>Identified</a:t>
            </a:r>
          </a:p>
          <a:p>
            <a:pPr algn="ctr"/>
            <a:r>
              <a:rPr lang="en-US" sz="1000" b="1">
                <a:latin typeface="Arial" panose="020B0604020202020204" pitchFamily="34" charset="0"/>
                <a:cs typeface="Arial" panose="020B0604020202020204" pitchFamily="34" charset="0"/>
              </a:rPr>
              <a:t> individuals </a:t>
            </a:r>
          </a:p>
        </p:txBody>
      </p:sp>
      <p:sp>
        <p:nvSpPr>
          <p:cNvPr id="2" name="Rectangle 1"/>
          <p:cNvSpPr/>
          <p:nvPr/>
        </p:nvSpPr>
        <p:spPr>
          <a:xfrm>
            <a:off x="5465991" y="2363697"/>
            <a:ext cx="1058634" cy="1061829"/>
          </a:xfrm>
          <a:prstGeom prst="rect">
            <a:avLst/>
          </a:prstGeom>
        </p:spPr>
        <p:txBody>
          <a:bodyPr wrap="square">
            <a:spAutoFit/>
          </a:bodyPr>
          <a:lstStyle/>
          <a:p>
            <a:pPr algn="ctr"/>
            <a:r>
              <a:rPr lang="en-US" sz="900">
                <a:latin typeface="Arial" panose="020B0604020202020204" pitchFamily="34" charset="0"/>
                <a:cs typeface="Arial" panose="020B0604020202020204" pitchFamily="34" charset="0"/>
              </a:rPr>
              <a:t>Mindfulness</a:t>
            </a:r>
          </a:p>
          <a:p>
            <a:pPr algn="ctr"/>
            <a:r>
              <a:rPr lang="en-US" sz="900">
                <a:latin typeface="Arial" panose="020B0604020202020204" pitchFamily="34" charset="0"/>
                <a:cs typeface="Arial" panose="020B0604020202020204" pitchFamily="34" charset="0"/>
              </a:rPr>
              <a:t>Flexible Thinking</a:t>
            </a:r>
          </a:p>
          <a:p>
            <a:pPr algn="ctr"/>
            <a:r>
              <a:rPr lang="en-US" sz="900">
                <a:latin typeface="Arial" panose="020B0604020202020204" pitchFamily="34" charset="0"/>
                <a:cs typeface="Arial" panose="020B0604020202020204" pitchFamily="34" charset="0"/>
              </a:rPr>
              <a:t>Problem Solving</a:t>
            </a:r>
          </a:p>
          <a:p>
            <a:pPr algn="ctr"/>
            <a:r>
              <a:rPr lang="en-US" sz="900">
                <a:latin typeface="Arial" panose="020B0604020202020204" pitchFamily="34" charset="0"/>
                <a:cs typeface="Arial" panose="020B0604020202020204" pitchFamily="34" charset="0"/>
              </a:rPr>
              <a:t>COSFA</a:t>
            </a:r>
          </a:p>
          <a:p>
            <a:pPr algn="ctr"/>
            <a:r>
              <a:rPr lang="en-US" sz="900">
                <a:latin typeface="Arial" panose="020B0604020202020204" pitchFamily="34" charset="0"/>
                <a:cs typeface="Arial" panose="020B0604020202020204" pitchFamily="34" charset="0"/>
              </a:rPr>
              <a:t>Buddy care</a:t>
            </a:r>
          </a:p>
          <a:p>
            <a:pPr algn="ctr"/>
            <a:r>
              <a:rPr lang="en-US" sz="900">
                <a:latin typeface="Arial" panose="020B0604020202020204" pitchFamily="34" charset="0"/>
                <a:cs typeface="Arial" panose="020B0604020202020204" pitchFamily="34" charset="0"/>
              </a:rPr>
              <a:t>Core Leader Functions</a:t>
            </a:r>
          </a:p>
        </p:txBody>
      </p:sp>
      <p:sp>
        <p:nvSpPr>
          <p:cNvPr id="3" name="Rectangle 2"/>
          <p:cNvSpPr/>
          <p:nvPr/>
        </p:nvSpPr>
        <p:spPr>
          <a:xfrm>
            <a:off x="6236623" y="3412331"/>
            <a:ext cx="1075051" cy="1477328"/>
          </a:xfrm>
          <a:prstGeom prst="rect">
            <a:avLst/>
          </a:prstGeom>
        </p:spPr>
        <p:txBody>
          <a:bodyPr wrap="square">
            <a:spAutoFit/>
          </a:bodyPr>
          <a:lstStyle/>
          <a:p>
            <a:pPr algn="ctr"/>
            <a:r>
              <a:rPr lang="en-US" sz="900">
                <a:latin typeface="Arial" panose="020B0604020202020204" pitchFamily="34" charset="0"/>
                <a:cs typeface="Arial" panose="020B0604020202020204" pitchFamily="34" charset="0"/>
              </a:rPr>
              <a:t>Mindfulness</a:t>
            </a:r>
          </a:p>
          <a:p>
            <a:pPr algn="ctr"/>
            <a:r>
              <a:rPr lang="en-US" sz="900">
                <a:latin typeface="Arial" panose="020B0604020202020204" pitchFamily="34" charset="0"/>
                <a:cs typeface="Arial" panose="020B0604020202020204" pitchFamily="34" charset="0"/>
              </a:rPr>
              <a:t>Flexible Thinking</a:t>
            </a:r>
          </a:p>
          <a:p>
            <a:pPr algn="ctr"/>
            <a:r>
              <a:rPr lang="en-US" sz="900">
                <a:latin typeface="Arial" panose="020B0604020202020204" pitchFamily="34" charset="0"/>
                <a:cs typeface="Arial" panose="020B0604020202020204" pitchFamily="34" charset="0"/>
              </a:rPr>
              <a:t>Healthy Behaviors</a:t>
            </a:r>
          </a:p>
          <a:p>
            <a:pPr algn="ctr"/>
            <a:r>
              <a:rPr lang="en-US" sz="900">
                <a:latin typeface="Arial" panose="020B0604020202020204" pitchFamily="34" charset="0"/>
                <a:cs typeface="Arial" panose="020B0604020202020204" pitchFamily="34" charset="0"/>
              </a:rPr>
              <a:t>Problem Solving</a:t>
            </a:r>
          </a:p>
          <a:p>
            <a:pPr algn="ctr"/>
            <a:r>
              <a:rPr lang="en-US" sz="900">
                <a:latin typeface="Arial" panose="020B0604020202020204" pitchFamily="34" charset="0"/>
                <a:cs typeface="Arial" panose="020B0604020202020204" pitchFamily="34" charset="0"/>
              </a:rPr>
              <a:t>EQ</a:t>
            </a:r>
          </a:p>
          <a:p>
            <a:pPr algn="ctr"/>
            <a:r>
              <a:rPr lang="en-US" sz="900">
                <a:latin typeface="Arial" panose="020B0604020202020204" pitchFamily="34" charset="0"/>
                <a:cs typeface="Arial" panose="020B0604020202020204" pitchFamily="34" charset="0"/>
              </a:rPr>
              <a:t>COSFA</a:t>
            </a:r>
          </a:p>
          <a:p>
            <a:pPr algn="ctr"/>
            <a:r>
              <a:rPr lang="en-US" sz="900">
                <a:latin typeface="Arial" panose="020B0604020202020204" pitchFamily="34" charset="0"/>
                <a:cs typeface="Arial" panose="020B0604020202020204" pitchFamily="34" charset="0"/>
              </a:rPr>
              <a:t>Buddy care</a:t>
            </a:r>
          </a:p>
          <a:p>
            <a:pPr algn="ctr"/>
            <a:r>
              <a:rPr lang="en-US" sz="900">
                <a:latin typeface="Arial" panose="020B0604020202020204" pitchFamily="34" charset="0"/>
                <a:cs typeface="Arial" panose="020B0604020202020204" pitchFamily="34" charset="0"/>
              </a:rPr>
              <a:t>Core Leader Function</a:t>
            </a:r>
          </a:p>
        </p:txBody>
      </p:sp>
      <p:sp>
        <p:nvSpPr>
          <p:cNvPr id="4" name="Rectangle 3"/>
          <p:cNvSpPr/>
          <p:nvPr/>
        </p:nvSpPr>
        <p:spPr>
          <a:xfrm>
            <a:off x="7110410" y="4692665"/>
            <a:ext cx="1109662" cy="1200329"/>
          </a:xfrm>
          <a:prstGeom prst="rect">
            <a:avLst/>
          </a:prstGeom>
        </p:spPr>
        <p:txBody>
          <a:bodyPr wrap="square">
            <a:spAutoFit/>
          </a:bodyPr>
          <a:lstStyle/>
          <a:p>
            <a:pPr algn="ctr"/>
            <a:r>
              <a:rPr lang="en-US" sz="900">
                <a:latin typeface="Arial" panose="020B0604020202020204" pitchFamily="34" charset="0"/>
                <a:cs typeface="Arial" panose="020B0604020202020204" pitchFamily="34" charset="0"/>
              </a:rPr>
              <a:t>Stress-resilience</a:t>
            </a:r>
          </a:p>
          <a:p>
            <a:pPr algn="ctr"/>
            <a:r>
              <a:rPr lang="en-US" sz="900">
                <a:latin typeface="Arial" panose="020B0604020202020204" pitchFamily="34" charset="0"/>
                <a:cs typeface="Arial" panose="020B0604020202020204" pitchFamily="34" charset="0"/>
              </a:rPr>
              <a:t>Values</a:t>
            </a:r>
          </a:p>
          <a:p>
            <a:pPr algn="ctr"/>
            <a:r>
              <a:rPr lang="en-US" sz="900">
                <a:latin typeface="Arial" panose="020B0604020202020204" pitchFamily="34" charset="0"/>
                <a:cs typeface="Arial" panose="020B0604020202020204" pitchFamily="34" charset="0"/>
              </a:rPr>
              <a:t>Mindfulness</a:t>
            </a:r>
          </a:p>
          <a:p>
            <a:pPr algn="ctr"/>
            <a:r>
              <a:rPr lang="en-US" sz="900">
                <a:latin typeface="Arial" panose="020B0604020202020204" pitchFamily="34" charset="0"/>
                <a:cs typeface="Arial" panose="020B0604020202020204" pitchFamily="34" charset="0"/>
              </a:rPr>
              <a:t>Flexible Thinking</a:t>
            </a:r>
          </a:p>
          <a:p>
            <a:pPr algn="ctr"/>
            <a:r>
              <a:rPr lang="en-US" sz="900">
                <a:latin typeface="Arial" panose="020B0604020202020204" pitchFamily="34" charset="0"/>
                <a:cs typeface="Arial" panose="020B0604020202020204" pitchFamily="34" charset="0"/>
              </a:rPr>
              <a:t>Health Behaviors</a:t>
            </a:r>
          </a:p>
          <a:p>
            <a:pPr algn="ctr"/>
            <a:r>
              <a:rPr lang="en-US" sz="900">
                <a:latin typeface="Arial" panose="020B0604020202020204" pitchFamily="34" charset="0"/>
                <a:cs typeface="Arial" panose="020B0604020202020204" pitchFamily="34" charset="0"/>
              </a:rPr>
              <a:t>Problem Solving</a:t>
            </a:r>
          </a:p>
          <a:p>
            <a:pPr algn="ctr"/>
            <a:r>
              <a:rPr lang="en-US" sz="900">
                <a:latin typeface="Arial" panose="020B0604020202020204" pitchFamily="34" charset="0"/>
                <a:cs typeface="Arial" panose="020B0604020202020204" pitchFamily="34" charset="0"/>
              </a:rPr>
              <a:t>Core Leader Functions</a:t>
            </a:r>
          </a:p>
        </p:txBody>
      </p:sp>
      <p:sp>
        <p:nvSpPr>
          <p:cNvPr id="17" name="TextBox 16">
            <a:extLst>
              <a:ext uri="{FF2B5EF4-FFF2-40B4-BE49-F238E27FC236}">
                <a16:creationId xmlns:a16="http://schemas.microsoft.com/office/drawing/2014/main" id="{80469844-6D2A-483C-B994-E3A0FAD6C393}"/>
              </a:ext>
            </a:extLst>
          </p:cNvPr>
          <p:cNvSpPr txBox="1"/>
          <p:nvPr/>
        </p:nvSpPr>
        <p:spPr>
          <a:xfrm>
            <a:off x="3055844" y="5896036"/>
            <a:ext cx="3363421" cy="461665"/>
          </a:xfrm>
          <a:prstGeom prst="rect">
            <a:avLst/>
          </a:prstGeom>
          <a:noFill/>
        </p:spPr>
        <p:txBody>
          <a:bodyPr wrap="none" rtlCol="0">
            <a:spAutoFit/>
          </a:bodyPr>
          <a:lstStyle/>
          <a:p>
            <a:pPr algn="ctr"/>
            <a:r>
              <a:rPr lang="en-US" sz="1200" b="1">
                <a:latin typeface="Arial" panose="020B0604020202020204" pitchFamily="34" charset="0"/>
                <a:cs typeface="Arial" panose="020B0604020202020204" pitchFamily="34" charset="0"/>
              </a:rPr>
              <a:t>Unit Assessment </a:t>
            </a:r>
            <a:r>
              <a:rPr lang="en-US" sz="1200">
                <a:latin typeface="Arial" panose="020B0604020202020204" pitchFamily="34" charset="0"/>
                <a:cs typeface="Arial" panose="020B0604020202020204" pitchFamily="34" charset="0"/>
              </a:rPr>
              <a:t>to support </a:t>
            </a:r>
          </a:p>
          <a:p>
            <a:pPr algn="ctr"/>
            <a:r>
              <a:rPr lang="en-US" sz="1200">
                <a:latin typeface="Arial" panose="020B0604020202020204" pitchFamily="34" charset="0"/>
                <a:cs typeface="Arial" panose="020B0604020202020204" pitchFamily="34" charset="0"/>
              </a:rPr>
              <a:t>organizational surveillance for stress indicators</a:t>
            </a:r>
          </a:p>
        </p:txBody>
      </p:sp>
      <p:grpSp>
        <p:nvGrpSpPr>
          <p:cNvPr id="18" name="Group 17"/>
          <p:cNvGrpSpPr/>
          <p:nvPr/>
        </p:nvGrpSpPr>
        <p:grpSpPr>
          <a:xfrm>
            <a:off x="-1" y="-23488"/>
            <a:ext cx="9144000" cy="1191237"/>
            <a:chOff x="-9633285" y="1601170"/>
            <a:chExt cx="9144000" cy="1191237"/>
          </a:xfrm>
        </p:grpSpPr>
        <p:sp>
          <p:nvSpPr>
            <p:cNvPr id="19" name="Title 1"/>
            <p:cNvSpPr txBox="1">
              <a:spLocks/>
            </p:cNvSpPr>
            <p:nvPr/>
          </p:nvSpPr>
          <p:spPr>
            <a:xfrm>
              <a:off x="-9633285" y="1601170"/>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20" name="Group 19"/>
            <p:cNvGrpSpPr/>
            <p:nvPr/>
          </p:nvGrpSpPr>
          <p:grpSpPr>
            <a:xfrm>
              <a:off x="-7813493" y="1786199"/>
              <a:ext cx="896528" cy="915114"/>
              <a:chOff x="-914400" y="1752600"/>
              <a:chExt cx="816935" cy="816935"/>
            </a:xfrm>
          </p:grpSpPr>
          <p:sp>
            <p:nvSpPr>
              <p:cNvPr id="25" name="Oval 2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4">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1" name="Group 20"/>
            <p:cNvGrpSpPr/>
            <p:nvPr/>
          </p:nvGrpSpPr>
          <p:grpSpPr>
            <a:xfrm>
              <a:off x="-8699263" y="1786199"/>
              <a:ext cx="883997" cy="877900"/>
              <a:chOff x="9134475" y="914400"/>
              <a:chExt cx="883997" cy="877900"/>
            </a:xfrm>
          </p:grpSpPr>
          <p:sp>
            <p:nvSpPr>
              <p:cNvPr id="23" name="Oval 2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5">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spTree>
    <p:extLst>
      <p:ext uri="{BB962C8B-B14F-4D97-AF65-F5344CB8AC3E}">
        <p14:creationId xmlns:p14="http://schemas.microsoft.com/office/powerpoint/2010/main" val="11003074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sz="half" idx="4294967295"/>
          </p:nvPr>
        </p:nvSpPr>
        <p:spPr>
          <a:xfrm>
            <a:off x="552368" y="2332964"/>
            <a:ext cx="8220157" cy="3647440"/>
          </a:xfrm>
        </p:spPr>
        <p:txBody>
          <a:bodyPr>
            <a:normAutofit/>
          </a:bodyPr>
          <a:lstStyle/>
          <a:p>
            <a:pPr marL="0" indent="0">
              <a:lnSpc>
                <a:spcPct val="100000"/>
              </a:lnSpc>
              <a:spcBef>
                <a:spcPts val="0"/>
              </a:spcBef>
              <a:buNone/>
            </a:pPr>
            <a:endParaRPr lang="en-US" sz="1800">
              <a:latin typeface="Arial" charset="0"/>
              <a:ea typeface="ＭＳ Ｐゴシック" charset="0"/>
              <a:cs typeface="ＭＳ Ｐゴシック" charset="0"/>
            </a:endParaRPr>
          </a:p>
          <a:p>
            <a:pPr marL="0" indent="0">
              <a:lnSpc>
                <a:spcPct val="110000"/>
              </a:lnSpc>
              <a:spcBef>
                <a:spcPts val="0"/>
              </a:spcBef>
              <a:buNone/>
            </a:pPr>
            <a:endParaRPr lang="en-US" sz="1800">
              <a:latin typeface="Arial" pitchFamily="34" charset="0"/>
              <a:cs typeface="Arial" pitchFamily="34" charset="0"/>
            </a:endParaRPr>
          </a:p>
        </p:txBody>
      </p:sp>
      <p:grpSp>
        <p:nvGrpSpPr>
          <p:cNvPr id="18" name="Group 17"/>
          <p:cNvGrpSpPr/>
          <p:nvPr/>
        </p:nvGrpSpPr>
        <p:grpSpPr>
          <a:xfrm>
            <a:off x="1544" y="3967"/>
            <a:ext cx="9144000" cy="1227522"/>
            <a:chOff x="-9615142" y="1555813"/>
            <a:chExt cx="9144000" cy="1191237"/>
          </a:xfrm>
        </p:grpSpPr>
        <p:sp>
          <p:nvSpPr>
            <p:cNvPr id="19" name="Title 1"/>
            <p:cNvSpPr txBox="1">
              <a:spLocks/>
            </p:cNvSpPr>
            <p:nvPr/>
          </p:nvSpPr>
          <p:spPr>
            <a:xfrm>
              <a:off x="-9615142" y="1555813"/>
              <a:ext cx="9144000" cy="1191237"/>
            </a:xfrm>
            <a:prstGeom prst="rect">
              <a:avLst/>
            </a:prstGeom>
            <a:solidFill>
              <a:srgbClr val="1F497D">
                <a:lumMod val="40000"/>
                <a:lumOff val="60000"/>
              </a:srgbClr>
            </a:solidFill>
          </p:spPr>
          <p:txBody>
            <a:bodyPr lIns="91440" tIns="45720" rIns="91440" bIns="4572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Coast Guard Operational</a:t>
              </a:r>
              <a:r>
                <a:rPr lang="en-US" sz="3600" i="1">
                  <a:latin typeface="Bahnschrift SemiLight Condensed"/>
                </a:rPr>
                <a:t> </a:t>
              </a:r>
              <a:endParaRPr kumimoji="0" lang="en-US" sz="3600" b="0" i="1" u="none" strike="noStrike" kern="1200" cap="none" spc="0" normalizeH="0" baseline="0" noProof="0">
                <a:ln>
                  <a:noFill/>
                </a:ln>
                <a:effectLst/>
                <a:uLnTx/>
                <a:uFillTx/>
                <a:latin typeface="Bahnschrift SemiLight Condensed" panose="020B0502040204020203" pitchFamily="34" charset="0"/>
              </a:endParaRPr>
            </a:p>
            <a:p>
              <a:pPr>
                <a:defRPr/>
              </a:pPr>
              <a:r>
                <a:rPr lang="en-US" sz="3600" i="1">
                  <a:latin typeface="Bahnschrift SemiLight Condensed"/>
                </a:rPr>
                <a:t>                  </a:t>
              </a:r>
              <a:r>
                <a:rPr kumimoji="0" lang="en-US" sz="3600" b="0" i="1" u="none" strike="noStrike" kern="1200" cap="none" spc="0" normalizeH="0" baseline="0" noProof="0">
                  <a:ln>
                    <a:noFill/>
                  </a:ln>
                  <a:effectLst/>
                  <a:uLnTx/>
                  <a:uFillTx/>
                  <a:latin typeface="Bahnschrift SemiLight Condensed"/>
                </a:rPr>
                <a:t>Stress Control (CG -0SC )</a:t>
              </a:r>
              <a:endParaRPr lang="en-US" sz="3600" b="0" i="1" u="none" strike="noStrike" kern="1200" cap="none" spc="0" normalizeH="0" baseline="0" noProof="0">
                <a:ln>
                  <a:noFill/>
                </a:ln>
                <a:effectLst/>
                <a:uLnTx/>
                <a:uFillTx/>
                <a:latin typeface="Bahnschrift SemiLight Condensed"/>
              </a:endParaRPr>
            </a:p>
          </p:txBody>
        </p:sp>
        <p:grpSp>
          <p:nvGrpSpPr>
            <p:cNvPr id="20" name="Group 19"/>
            <p:cNvGrpSpPr/>
            <p:nvPr/>
          </p:nvGrpSpPr>
          <p:grpSpPr>
            <a:xfrm>
              <a:off x="-7813493" y="1786199"/>
              <a:ext cx="896528" cy="915114"/>
              <a:chOff x="-914400" y="1752600"/>
              <a:chExt cx="816935" cy="816935"/>
            </a:xfrm>
          </p:grpSpPr>
          <p:sp>
            <p:nvSpPr>
              <p:cNvPr id="25" name="Oval 24"/>
              <p:cNvSpPr/>
              <p:nvPr/>
            </p:nvSpPr>
            <p:spPr>
              <a:xfrm>
                <a:off x="-888759" y="1780067"/>
                <a:ext cx="762000" cy="762000"/>
              </a:xfrm>
              <a:prstGeom prst="ellipse">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6" name="Picture 25"/>
              <p:cNvPicPr>
                <a:picLocks noChangeAspect="1"/>
              </p:cNvPicPr>
              <p:nvPr/>
            </p:nvPicPr>
            <p:blipFill>
              <a:blip r:embed="rId3">
                <a:clrChange>
                  <a:clrFrom>
                    <a:srgbClr val="FFFFFF"/>
                  </a:clrFrom>
                  <a:clrTo>
                    <a:srgbClr val="FFFFFF">
                      <a:alpha val="0"/>
                    </a:srgbClr>
                  </a:clrTo>
                </a:clrChange>
              </a:blip>
              <a:stretch>
                <a:fillRect/>
              </a:stretch>
            </p:blipFill>
            <p:spPr>
              <a:xfrm>
                <a:off x="-914400" y="1752600"/>
                <a:ext cx="816935" cy="816935"/>
              </a:xfrm>
              <a:prstGeom prst="rect">
                <a:avLst/>
              </a:prstGeom>
            </p:spPr>
          </p:pic>
        </p:grpSp>
        <p:grpSp>
          <p:nvGrpSpPr>
            <p:cNvPr id="21" name="Group 20"/>
            <p:cNvGrpSpPr/>
            <p:nvPr/>
          </p:nvGrpSpPr>
          <p:grpSpPr>
            <a:xfrm>
              <a:off x="-8699263" y="1786199"/>
              <a:ext cx="883997" cy="877900"/>
              <a:chOff x="9134475" y="914400"/>
              <a:chExt cx="883997" cy="877900"/>
            </a:xfrm>
          </p:grpSpPr>
          <p:sp>
            <p:nvSpPr>
              <p:cNvPr id="23" name="Oval 22"/>
              <p:cNvSpPr/>
              <p:nvPr/>
            </p:nvSpPr>
            <p:spPr>
              <a:xfrm>
                <a:off x="9167812" y="958520"/>
                <a:ext cx="789660" cy="78966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a:ea typeface="+mn-ea"/>
                  <a:cs typeface="+mn-cs"/>
                </a:endParaRPr>
              </a:p>
            </p:txBody>
          </p:sp>
          <p:pic>
            <p:nvPicPr>
              <p:cNvPr id="24" name="Picture 23"/>
              <p:cNvPicPr>
                <a:picLocks noChangeAspect="1"/>
              </p:cNvPicPr>
              <p:nvPr/>
            </p:nvPicPr>
            <p:blipFill>
              <a:blip r:embed="rId4">
                <a:clrChange>
                  <a:clrFrom>
                    <a:srgbClr val="FFFFFF"/>
                  </a:clrFrom>
                  <a:clrTo>
                    <a:srgbClr val="FFFFFF">
                      <a:alpha val="0"/>
                    </a:srgbClr>
                  </a:clrTo>
                </a:clrChange>
              </a:blip>
              <a:stretch>
                <a:fillRect/>
              </a:stretch>
            </p:blipFill>
            <p:spPr>
              <a:xfrm>
                <a:off x="9134475" y="914400"/>
                <a:ext cx="883997" cy="877900"/>
              </a:xfrm>
              <a:prstGeom prst="ellipse">
                <a:avLst/>
              </a:prstGeom>
            </p:spPr>
          </p:pic>
        </p:grpSp>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97564" y="1798438"/>
              <a:ext cx="867886" cy="865661"/>
            </a:xfrm>
            <a:prstGeom prst="rect">
              <a:avLst/>
            </a:prstGeom>
          </p:spPr>
        </p:pic>
      </p:grpSp>
      <p:grpSp>
        <p:nvGrpSpPr>
          <p:cNvPr id="4" name="Group 3">
            <a:extLst>
              <a:ext uri="{FF2B5EF4-FFF2-40B4-BE49-F238E27FC236}">
                <a16:creationId xmlns:a16="http://schemas.microsoft.com/office/drawing/2014/main" id="{0FD9C0E3-14CC-F9C5-3081-9425776E8545}"/>
              </a:ext>
            </a:extLst>
          </p:cNvPr>
          <p:cNvGrpSpPr/>
          <p:nvPr/>
        </p:nvGrpSpPr>
        <p:grpSpPr>
          <a:xfrm>
            <a:off x="1662216" y="5818210"/>
            <a:ext cx="143936" cy="408313"/>
            <a:chOff x="1662216" y="5818210"/>
            <a:chExt cx="569532" cy="408313"/>
          </a:xfrm>
        </p:grpSpPr>
        <mc:AlternateContent xmlns:mc="http://schemas.openxmlformats.org/markup-compatibility/2006">
          <mc:Choice xmlns:am3d="http://schemas.microsoft.com/office/drawing/2017/model3d" Requires="am3d">
            <p:graphicFrame>
              <p:nvGraphicFramePr>
                <p:cNvPr id="5" name="3D Model 4">
                  <a:extLst>
                    <a:ext uri="{FF2B5EF4-FFF2-40B4-BE49-F238E27FC236}">
                      <a16:creationId xmlns:a16="http://schemas.microsoft.com/office/drawing/2014/main" id="{E44782C1-9A64-C3A0-335E-1AC5FF5AAEE3}"/>
                    </a:ext>
                  </a:extLst>
                </p:cNvPr>
                <p:cNvGraphicFramePr>
                  <a:graphicFrameLocks noChangeAspect="1"/>
                </p:cNvGraphicFramePr>
                <p:nvPr/>
              </p:nvGraphicFramePr>
              <p:xfrm>
                <a:off x="1662216" y="5818210"/>
                <a:ext cx="562643" cy="146229"/>
              </p:xfrm>
              <a:graphic>
                <a:graphicData uri="http://schemas.microsoft.com/office/drawing/2017/model3d">
                  <am3d:model3d r:embed="rId6">
                    <am3d:spPr>
                      <a:xfrm>
                        <a:off x="0" y="0"/>
                        <a:ext cx="562643" cy="14622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7"/>
                    </am3d:raster>
                    <am3d:objViewport viewportSz="152822"/>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5" name="3D Model 4">
                  <a:extLst>
                    <a:ext uri="{FF2B5EF4-FFF2-40B4-BE49-F238E27FC236}">
                      <a16:creationId xmlns:a16="http://schemas.microsoft.com/office/drawing/2014/main" id="{E44782C1-9A64-C3A0-335E-1AC5FF5AAEE3}"/>
                    </a:ext>
                  </a:extLst>
                </p:cNvPr>
                <p:cNvPicPr>
                  <a:picLocks noGrp="1" noRot="1" noChangeAspect="1" noMove="1" noResize="1" noEditPoints="1" noAdjustHandles="1" noChangeArrowheads="1" noChangeShapeType="1" noCrop="1"/>
                </p:cNvPicPr>
                <p:nvPr/>
              </p:nvPicPr>
              <p:blipFill>
                <a:blip r:embed="rId7"/>
                <a:stretch>
                  <a:fillRect/>
                </a:stretch>
              </p:blipFill>
              <p:spPr>
                <a:xfrm>
                  <a:off x="1662216" y="5818210"/>
                  <a:ext cx="142195" cy="14622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7" name="3D Model 6">
                  <a:extLst>
                    <a:ext uri="{FF2B5EF4-FFF2-40B4-BE49-F238E27FC236}">
                      <a16:creationId xmlns:a16="http://schemas.microsoft.com/office/drawing/2014/main" id="{E2A9FA60-2611-5296-34B5-FF679D348D93}"/>
                    </a:ext>
                  </a:extLst>
                </p:cNvPr>
                <p:cNvGraphicFramePr>
                  <a:graphicFrameLocks noChangeAspect="1"/>
                </p:cNvGraphicFramePr>
                <p:nvPr/>
              </p:nvGraphicFramePr>
              <p:xfrm flipV="1">
                <a:off x="1686691" y="6080139"/>
                <a:ext cx="545057" cy="146384"/>
              </p:xfrm>
              <a:graphic>
                <a:graphicData uri="http://schemas.microsoft.com/office/drawing/2017/model3d">
                  <am3d:model3d r:embed="rId8">
                    <am3d:spPr>
                      <a:xfrm flipV="1">
                        <a:off x="0" y="0"/>
                        <a:ext cx="545057"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9"/>
                    </am3d:raster>
                    <am3d:objViewport viewportSz="1481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7" name="3D Model 6">
                  <a:extLst>
                    <a:ext uri="{FF2B5EF4-FFF2-40B4-BE49-F238E27FC236}">
                      <a16:creationId xmlns:a16="http://schemas.microsoft.com/office/drawing/2014/main" id="{E2A9FA60-2611-5296-34B5-FF679D348D93}"/>
                    </a:ext>
                  </a:extLst>
                </p:cNvPr>
                <p:cNvPicPr>
                  <a:picLocks noGrp="1" noRot="1" noChangeAspect="1" noMove="1" noResize="1" noEditPoints="1" noAdjustHandles="1" noChangeArrowheads="1" noChangeShapeType="1" noCrop="1"/>
                </p:cNvPicPr>
                <p:nvPr/>
              </p:nvPicPr>
              <p:blipFill>
                <a:blip r:embed="rId9"/>
                <a:stretch>
                  <a:fillRect/>
                </a:stretch>
              </p:blipFill>
              <p:spPr>
                <a:xfrm flipV="1">
                  <a:off x="1668401" y="6080139"/>
                  <a:ext cx="137751" cy="146384"/>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8" name="3D Model 7">
                <a:extLst>
                  <a:ext uri="{FF2B5EF4-FFF2-40B4-BE49-F238E27FC236}">
                    <a16:creationId xmlns:a16="http://schemas.microsoft.com/office/drawing/2014/main" id="{72993ABC-3333-0923-47F7-DAB2509D1FA3}"/>
                  </a:ext>
                </a:extLst>
              </p:cNvPr>
              <p:cNvGraphicFramePr>
                <a:graphicFrameLocks noChangeAspect="1"/>
              </p:cNvGraphicFramePr>
              <p:nvPr/>
            </p:nvGraphicFramePr>
            <p:xfrm flipV="1">
              <a:off x="1405409" y="5972128"/>
              <a:ext cx="516052" cy="138595"/>
            </p:xfrm>
            <a:graphic>
              <a:graphicData uri="http://schemas.microsoft.com/office/drawing/2017/model3d">
                <am3d:model3d r:embed="rId8">
                  <am3d:spPr>
                    <a:xfrm flipV="1">
                      <a:off x="0" y="0"/>
                      <a:ext cx="516052" cy="138595"/>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0"/>
                  </am3d:raster>
                  <am3d:objViewport viewportSz="555081"/>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8" name="3D Model 7">
                <a:extLst>
                  <a:ext uri="{FF2B5EF4-FFF2-40B4-BE49-F238E27FC236}">
                    <a16:creationId xmlns:a16="http://schemas.microsoft.com/office/drawing/2014/main" id="{72993ABC-3333-0923-47F7-DAB2509D1FA3}"/>
                  </a:ext>
                </a:extLst>
              </p:cNvPr>
              <p:cNvPicPr>
                <a:picLocks noGrp="1" noRot="1" noChangeAspect="1" noMove="1" noResize="1" noEditPoints="1" noAdjustHandles="1" noChangeArrowheads="1" noChangeShapeType="1" noCrop="1"/>
              </p:cNvPicPr>
              <p:nvPr/>
            </p:nvPicPr>
            <p:blipFill>
              <a:blip r:embed="rId10"/>
              <a:stretch>
                <a:fillRect/>
              </a:stretch>
            </p:blipFill>
            <p:spPr>
              <a:xfrm flipV="1">
                <a:off x="1405409" y="5972128"/>
                <a:ext cx="516052" cy="138595"/>
              </a:xfrm>
              <a:prstGeom prst="rect">
                <a:avLst/>
              </a:prstGeom>
            </p:spPr>
          </p:pic>
        </mc:Fallback>
      </mc:AlternateContent>
      <p:grpSp>
        <p:nvGrpSpPr>
          <p:cNvPr id="10" name="Group 9">
            <a:extLst>
              <a:ext uri="{FF2B5EF4-FFF2-40B4-BE49-F238E27FC236}">
                <a16:creationId xmlns:a16="http://schemas.microsoft.com/office/drawing/2014/main" id="{39848F0B-6D71-D02F-4391-395635E371A3}"/>
              </a:ext>
            </a:extLst>
          </p:cNvPr>
          <p:cNvGrpSpPr/>
          <p:nvPr/>
        </p:nvGrpSpPr>
        <p:grpSpPr>
          <a:xfrm>
            <a:off x="7286637" y="6010553"/>
            <a:ext cx="612746" cy="285918"/>
            <a:chOff x="2725820" y="6571669"/>
            <a:chExt cx="601725" cy="247105"/>
          </a:xfrm>
        </p:grpSpPr>
        <mc:AlternateContent xmlns:mc="http://schemas.openxmlformats.org/markup-compatibility/2006">
          <mc:Choice xmlns:am3d="http://schemas.microsoft.com/office/drawing/2017/model3d" Requires="am3d">
            <p:graphicFrame>
              <p:nvGraphicFramePr>
                <p:cNvPr id="11" name="3D Model 10">
                  <a:extLst>
                    <a:ext uri="{FF2B5EF4-FFF2-40B4-BE49-F238E27FC236}">
                      <a16:creationId xmlns:a16="http://schemas.microsoft.com/office/drawing/2014/main" id="{A30A4932-D79E-5A7A-CDA5-B38F00630FE0}"/>
                    </a:ext>
                  </a:extLst>
                </p:cNvPr>
                <p:cNvGraphicFramePr>
                  <a:graphicFrameLocks noChangeAspect="1"/>
                </p:cNvGraphicFramePr>
                <p:nvPr/>
              </p:nvGraphicFramePr>
              <p:xfrm>
                <a:off x="2739015" y="6662802"/>
                <a:ext cx="588530" cy="155972"/>
              </p:xfrm>
              <a:graphic>
                <a:graphicData uri="http://schemas.microsoft.com/office/drawing/2017/model3d">
                  <am3d:model3d r:embed="rId6">
                    <am3d:spPr>
                      <a:xfrm>
                        <a:off x="0" y="0"/>
                        <a:ext cx="588530" cy="15597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474894" ay="1115017" az="152204"/>
                      <am3d:postTrans dx="0" dy="0" dz="0"/>
                    </am3d:trans>
                    <am3d:raster rName="Office3DRenderer" rVer="16.0.8326">
                      <am3d:blip r:embed="rId11"/>
                    </am3d:raster>
                    <am3d:objViewport viewportSz="61576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3D Model 10">
                  <a:extLst>
                    <a:ext uri="{FF2B5EF4-FFF2-40B4-BE49-F238E27FC236}">
                      <a16:creationId xmlns:a16="http://schemas.microsoft.com/office/drawing/2014/main" id="{A30A4932-D79E-5A7A-CDA5-B38F00630FE0}"/>
                    </a:ext>
                  </a:extLst>
                </p:cNvPr>
                <p:cNvPicPr>
                  <a:picLocks noGrp="1" noRot="1" noChangeAspect="1" noMove="1" noResize="1" noEditPoints="1" noAdjustHandles="1" noChangeArrowheads="1" noChangeShapeType="1" noCrop="1"/>
                </p:cNvPicPr>
                <p:nvPr/>
              </p:nvPicPr>
              <p:blipFill>
                <a:blip r:embed="rId11"/>
                <a:stretch>
                  <a:fillRect/>
                </a:stretch>
              </p:blipFill>
              <p:spPr>
                <a:xfrm>
                  <a:off x="7300074" y="6116000"/>
                  <a:ext cx="599309" cy="180471"/>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2" name="3D Model 11">
                  <a:extLst>
                    <a:ext uri="{FF2B5EF4-FFF2-40B4-BE49-F238E27FC236}">
                      <a16:creationId xmlns:a16="http://schemas.microsoft.com/office/drawing/2014/main" id="{4392B04B-D905-8173-FA56-11364B008229}"/>
                    </a:ext>
                  </a:extLst>
                </p:cNvPr>
                <p:cNvGraphicFramePr>
                  <a:graphicFrameLocks noChangeAspect="1"/>
                </p:cNvGraphicFramePr>
                <p:nvPr/>
              </p:nvGraphicFramePr>
              <p:xfrm flipV="1">
                <a:off x="2725820" y="6571669"/>
                <a:ext cx="545056" cy="146384"/>
              </p:xfrm>
              <a:graphic>
                <a:graphicData uri="http://schemas.microsoft.com/office/drawing/2017/model3d">
                  <am3d:model3d r:embed="rId8">
                    <am3d:spPr>
                      <a:xfrm flipV="1">
                        <a:off x="0" y="0"/>
                        <a:ext cx="545056"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2"/>
                    </am3d:raster>
                    <am3d:objViewport viewportSz="59701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3D Model 11">
                  <a:extLst>
                    <a:ext uri="{FF2B5EF4-FFF2-40B4-BE49-F238E27FC236}">
                      <a16:creationId xmlns:a16="http://schemas.microsoft.com/office/drawing/2014/main" id="{4392B04B-D905-8173-FA56-11364B008229}"/>
                    </a:ext>
                  </a:extLst>
                </p:cNvPr>
                <p:cNvPicPr>
                  <a:picLocks noGrp="1" noRot="1" noChangeAspect="1" noMove="1" noResize="1" noEditPoints="1" noAdjustHandles="1" noChangeArrowheads="1" noChangeShapeType="1" noCrop="1"/>
                </p:cNvPicPr>
                <p:nvPr/>
              </p:nvPicPr>
              <p:blipFill>
                <a:blip r:embed="rId12"/>
                <a:stretch>
                  <a:fillRect/>
                </a:stretch>
              </p:blipFill>
              <p:spPr>
                <a:xfrm flipV="1">
                  <a:off x="7286637" y="6010553"/>
                  <a:ext cx="555039" cy="169377"/>
                </a:xfrm>
                <a:prstGeom prst="rect">
                  <a:avLst/>
                </a:prstGeom>
              </p:spPr>
            </p:pic>
          </mc:Fallback>
        </mc:AlternateContent>
      </p:grpSp>
      <p:grpSp>
        <p:nvGrpSpPr>
          <p:cNvPr id="13" name="Group 12">
            <a:extLst>
              <a:ext uri="{FF2B5EF4-FFF2-40B4-BE49-F238E27FC236}">
                <a16:creationId xmlns:a16="http://schemas.microsoft.com/office/drawing/2014/main" id="{F475AE18-9B45-39BA-FE3A-48A8D97DB21C}"/>
              </a:ext>
            </a:extLst>
          </p:cNvPr>
          <p:cNvGrpSpPr/>
          <p:nvPr/>
        </p:nvGrpSpPr>
        <p:grpSpPr>
          <a:xfrm>
            <a:off x="4602989" y="6024997"/>
            <a:ext cx="560844" cy="252665"/>
            <a:chOff x="1686690" y="6040579"/>
            <a:chExt cx="560844" cy="252665"/>
          </a:xfrm>
        </p:grpSpPr>
        <mc:AlternateContent xmlns:mc="http://schemas.openxmlformats.org/markup-compatibility/2006">
          <mc:Choice xmlns:am3d="http://schemas.microsoft.com/office/drawing/2017/model3d" Requires="am3d">
            <p:graphicFrame>
              <p:nvGraphicFramePr>
                <p:cNvPr id="14" name="3D Model 13">
                  <a:extLst>
                    <a:ext uri="{FF2B5EF4-FFF2-40B4-BE49-F238E27FC236}">
                      <a16:creationId xmlns:a16="http://schemas.microsoft.com/office/drawing/2014/main" id="{FB745E84-4B02-567E-509C-0FD5695C09B2}"/>
                    </a:ext>
                  </a:extLst>
                </p:cNvPr>
                <p:cNvGraphicFramePr>
                  <a:graphicFrameLocks noChangeAspect="1"/>
                </p:cNvGraphicFramePr>
                <p:nvPr/>
              </p:nvGraphicFramePr>
              <p:xfrm>
                <a:off x="1686690" y="6150982"/>
                <a:ext cx="560844" cy="142262"/>
              </p:xfrm>
              <a:graphic>
                <a:graphicData uri="http://schemas.microsoft.com/office/drawing/2017/model3d">
                  <am3d:model3d r:embed="rId6">
                    <am3d:spPr>
                      <a:xfrm>
                        <a:off x="0" y="0"/>
                        <a:ext cx="560844" cy="142262"/>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450229" ay="111532" az="14681"/>
                      <am3d:postTrans dx="0" dy="0" dz="0"/>
                    </am3d:trans>
                    <am3d:raster rName="Office3DRenderer" rVer="16.0.8326">
                      <am3d:blip r:embed="rId13"/>
                    </am3d:raster>
                    <am3d:objViewport viewportSz="60469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4" name="3D Model 13">
                  <a:extLst>
                    <a:ext uri="{FF2B5EF4-FFF2-40B4-BE49-F238E27FC236}">
                      <a16:creationId xmlns:a16="http://schemas.microsoft.com/office/drawing/2014/main" id="{FB745E84-4B02-567E-509C-0FD5695C09B2}"/>
                    </a:ext>
                  </a:extLst>
                </p:cNvPr>
                <p:cNvPicPr>
                  <a:picLocks noGrp="1" noRot="1" noChangeAspect="1" noMove="1" noResize="1" noEditPoints="1" noAdjustHandles="1" noChangeArrowheads="1" noChangeShapeType="1" noCrop="1"/>
                </p:cNvPicPr>
                <p:nvPr/>
              </p:nvPicPr>
              <p:blipFill>
                <a:blip r:embed="rId13"/>
                <a:stretch>
                  <a:fillRect/>
                </a:stretch>
              </p:blipFill>
              <p:spPr>
                <a:xfrm>
                  <a:off x="4602989" y="6135400"/>
                  <a:ext cx="560844" cy="14226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15" name="3D Model 14">
                  <a:extLst>
                    <a:ext uri="{FF2B5EF4-FFF2-40B4-BE49-F238E27FC236}">
                      <a16:creationId xmlns:a16="http://schemas.microsoft.com/office/drawing/2014/main" id="{DEF336EE-50EE-28D3-542E-6AFEECAEB586}"/>
                    </a:ext>
                  </a:extLst>
                </p:cNvPr>
                <p:cNvGraphicFramePr>
                  <a:graphicFrameLocks noChangeAspect="1"/>
                </p:cNvGraphicFramePr>
                <p:nvPr/>
              </p:nvGraphicFramePr>
              <p:xfrm flipV="1">
                <a:off x="1700605" y="6040579"/>
                <a:ext cx="545057" cy="146384"/>
              </p:xfrm>
              <a:graphic>
                <a:graphicData uri="http://schemas.microsoft.com/office/drawing/2017/model3d">
                  <am3d:model3d r:embed="rId8">
                    <am3d:spPr>
                      <a:xfrm flipV="1">
                        <a:off x="0" y="0"/>
                        <a:ext cx="545057"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4"/>
                    </am3d:raster>
                    <am3d:objViewport viewportSz="58627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5" name="3D Model 14">
                  <a:extLst>
                    <a:ext uri="{FF2B5EF4-FFF2-40B4-BE49-F238E27FC236}">
                      <a16:creationId xmlns:a16="http://schemas.microsoft.com/office/drawing/2014/main" id="{DEF336EE-50EE-28D3-542E-6AFEECAEB586}"/>
                    </a:ext>
                  </a:extLst>
                </p:cNvPr>
                <p:cNvPicPr>
                  <a:picLocks noGrp="1" noRot="1" noChangeAspect="1" noMove="1" noResize="1" noEditPoints="1" noAdjustHandles="1" noChangeArrowheads="1" noChangeShapeType="1" noCrop="1"/>
                </p:cNvPicPr>
                <p:nvPr/>
              </p:nvPicPr>
              <p:blipFill>
                <a:blip r:embed="rId14"/>
                <a:stretch>
                  <a:fillRect/>
                </a:stretch>
              </p:blipFill>
              <p:spPr>
                <a:xfrm flipV="1">
                  <a:off x="4616904" y="6024997"/>
                  <a:ext cx="545057" cy="146384"/>
                </a:xfrm>
                <a:prstGeom prst="rect">
                  <a:avLst/>
                </a:prstGeom>
              </p:spPr>
            </p:pic>
          </mc:Fallback>
        </mc:AlternateContent>
      </p:grpSp>
      <p:grpSp>
        <p:nvGrpSpPr>
          <p:cNvPr id="16" name="Group 15">
            <a:extLst>
              <a:ext uri="{FF2B5EF4-FFF2-40B4-BE49-F238E27FC236}">
                <a16:creationId xmlns:a16="http://schemas.microsoft.com/office/drawing/2014/main" id="{555F1927-F73A-F861-2861-768AC4BB8B1B}"/>
              </a:ext>
            </a:extLst>
          </p:cNvPr>
          <p:cNvGrpSpPr/>
          <p:nvPr/>
        </p:nvGrpSpPr>
        <p:grpSpPr>
          <a:xfrm>
            <a:off x="-143043" y="1189986"/>
            <a:ext cx="9290675" cy="5747594"/>
            <a:chOff x="-109555" y="1099285"/>
            <a:chExt cx="9298458" cy="5771699"/>
          </a:xfrm>
        </p:grpSpPr>
        <p:grpSp>
          <p:nvGrpSpPr>
            <p:cNvPr id="17" name="Group 16">
              <a:extLst>
                <a:ext uri="{FF2B5EF4-FFF2-40B4-BE49-F238E27FC236}">
                  <a16:creationId xmlns:a16="http://schemas.microsoft.com/office/drawing/2014/main" id="{9DFB9C3D-862D-FC45-B9E8-36E653DD620B}"/>
                </a:ext>
              </a:extLst>
            </p:cNvPr>
            <p:cNvGrpSpPr/>
            <p:nvPr/>
          </p:nvGrpSpPr>
          <p:grpSpPr>
            <a:xfrm>
              <a:off x="44904" y="1099285"/>
              <a:ext cx="9143999" cy="5771699"/>
              <a:chOff x="470767" y="1636473"/>
              <a:chExt cx="11535708" cy="5300662"/>
            </a:xfrm>
          </p:grpSpPr>
          <p:sp>
            <p:nvSpPr>
              <p:cNvPr id="47" name="Rectangle 46">
                <a:extLst>
                  <a:ext uri="{FF2B5EF4-FFF2-40B4-BE49-F238E27FC236}">
                    <a16:creationId xmlns:a16="http://schemas.microsoft.com/office/drawing/2014/main" id="{A42FDB06-458A-DF16-67E0-5E57B56DC86B}"/>
                  </a:ext>
                </a:extLst>
              </p:cNvPr>
              <p:cNvSpPr/>
              <p:nvPr/>
            </p:nvSpPr>
            <p:spPr>
              <a:xfrm>
                <a:off x="470767" y="1636473"/>
                <a:ext cx="11535708" cy="5300662"/>
              </a:xfrm>
              <a:prstGeom prst="rect">
                <a:avLst/>
              </a:prstGeom>
              <a:gradFill flip="none" rotWithShape="1">
                <a:gsLst>
                  <a:gs pos="0">
                    <a:srgbClr val="0070C0"/>
                  </a:gs>
                  <a:gs pos="22000">
                    <a:srgbClr val="00B050"/>
                  </a:gs>
                  <a:gs pos="48000">
                    <a:srgbClr val="FFFF00">
                      <a:lumMod val="100000"/>
                    </a:srgbClr>
                  </a:gs>
                  <a:gs pos="72000">
                    <a:srgbClr val="FFC000"/>
                  </a:gs>
                  <a:gs pos="100000">
                    <a:srgbClr val="FF0000"/>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TextBox 47">
                <a:extLst>
                  <a:ext uri="{FF2B5EF4-FFF2-40B4-BE49-F238E27FC236}">
                    <a16:creationId xmlns:a16="http://schemas.microsoft.com/office/drawing/2014/main" id="{A3B93160-98E5-9906-DCB9-66EFE33AB62C}"/>
                  </a:ext>
                </a:extLst>
              </p:cNvPr>
              <p:cNvSpPr txBox="1"/>
              <p:nvPr/>
            </p:nvSpPr>
            <p:spPr>
              <a:xfrm>
                <a:off x="1001166" y="1935217"/>
                <a:ext cx="1656957" cy="298036"/>
              </a:xfrm>
              <a:prstGeom prst="rect">
                <a:avLst/>
              </a:prstGeom>
              <a:noFill/>
            </p:spPr>
            <p:txBody>
              <a:bodyPr wrap="square" lIns="91440" tIns="45720" rIns="91440" bIns="45720" rtlCol="0" anchor="t">
                <a:spAutoFit/>
              </a:bodyPr>
              <a:lstStyle/>
              <a:p>
                <a:r>
                  <a:rPr lang="en-US" sz="1500" b="1" u="sng" dirty="0">
                    <a:solidFill>
                      <a:schemeClr val="bg2"/>
                    </a:solidFill>
                    <a:latin typeface="Times New Roman"/>
                    <a:cs typeface="Times New Roman"/>
                  </a:rPr>
                  <a:t>Not Engaged</a:t>
                </a:r>
              </a:p>
            </p:txBody>
          </p:sp>
          <p:sp>
            <p:nvSpPr>
              <p:cNvPr id="49" name="TextBox 48">
                <a:extLst>
                  <a:ext uri="{FF2B5EF4-FFF2-40B4-BE49-F238E27FC236}">
                    <a16:creationId xmlns:a16="http://schemas.microsoft.com/office/drawing/2014/main" id="{BBFD2F6F-1E08-EE05-C199-AD05CBEAA83E}"/>
                  </a:ext>
                </a:extLst>
              </p:cNvPr>
              <p:cNvSpPr txBox="1"/>
              <p:nvPr/>
            </p:nvSpPr>
            <p:spPr>
              <a:xfrm>
                <a:off x="5432018" y="1970158"/>
                <a:ext cx="1400877"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Reacting</a:t>
                </a:r>
              </a:p>
            </p:txBody>
          </p:sp>
          <p:sp>
            <p:nvSpPr>
              <p:cNvPr id="50" name="TextBox 49">
                <a:extLst>
                  <a:ext uri="{FF2B5EF4-FFF2-40B4-BE49-F238E27FC236}">
                    <a16:creationId xmlns:a16="http://schemas.microsoft.com/office/drawing/2014/main" id="{431EEE2F-829A-779B-EA2D-AC76C0ECCE14}"/>
                  </a:ext>
                </a:extLst>
              </p:cNvPr>
              <p:cNvSpPr txBox="1"/>
              <p:nvPr/>
            </p:nvSpPr>
            <p:spPr>
              <a:xfrm>
                <a:off x="10046838" y="1977238"/>
                <a:ext cx="492894"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Ill</a:t>
                </a:r>
              </a:p>
            </p:txBody>
          </p:sp>
          <p:sp>
            <p:nvSpPr>
              <p:cNvPr id="51" name="TextBox 50">
                <a:extLst>
                  <a:ext uri="{FF2B5EF4-FFF2-40B4-BE49-F238E27FC236}">
                    <a16:creationId xmlns:a16="http://schemas.microsoft.com/office/drawing/2014/main" id="{8816CD9B-4B86-AE37-FAF0-0D4E3243D3ED}"/>
                  </a:ext>
                </a:extLst>
              </p:cNvPr>
              <p:cNvSpPr txBox="1"/>
              <p:nvPr/>
            </p:nvSpPr>
            <p:spPr>
              <a:xfrm>
                <a:off x="3630527" y="1969211"/>
                <a:ext cx="1085297"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Ready</a:t>
                </a:r>
              </a:p>
            </p:txBody>
          </p:sp>
          <p:sp>
            <p:nvSpPr>
              <p:cNvPr id="52" name="TextBox 51">
                <a:extLst>
                  <a:ext uri="{FF2B5EF4-FFF2-40B4-BE49-F238E27FC236}">
                    <a16:creationId xmlns:a16="http://schemas.microsoft.com/office/drawing/2014/main" id="{00192C83-EB51-F03E-6A35-9611F2182FE5}"/>
                  </a:ext>
                </a:extLst>
              </p:cNvPr>
              <p:cNvSpPr txBox="1"/>
              <p:nvPr/>
            </p:nvSpPr>
            <p:spPr>
              <a:xfrm>
                <a:off x="7652680" y="1967888"/>
                <a:ext cx="1122115" cy="430887"/>
              </a:xfrm>
              <a:prstGeom prst="rect">
                <a:avLst/>
              </a:prstGeom>
              <a:noFill/>
            </p:spPr>
            <p:txBody>
              <a:bodyPr wrap="square" rtlCol="0">
                <a:spAutoFit/>
              </a:bodyPr>
              <a:lstStyle/>
              <a:p>
                <a:r>
                  <a:rPr lang="en-US" sz="1500" b="1" u="sng">
                    <a:latin typeface="Times New Roman" panose="02020603050405020304" pitchFamily="18" charset="0"/>
                    <a:cs typeface="Times New Roman" panose="02020603050405020304" pitchFamily="18" charset="0"/>
                  </a:rPr>
                  <a:t>Injured</a:t>
                </a:r>
              </a:p>
            </p:txBody>
          </p:sp>
          <p:sp>
            <p:nvSpPr>
              <p:cNvPr id="53" name="TextBox 52">
                <a:extLst>
                  <a:ext uri="{FF2B5EF4-FFF2-40B4-BE49-F238E27FC236}">
                    <a16:creationId xmlns:a16="http://schemas.microsoft.com/office/drawing/2014/main" id="{595DB33E-1EF8-4D36-2BBA-963F30D3EB26}"/>
                  </a:ext>
                </a:extLst>
              </p:cNvPr>
              <p:cNvSpPr txBox="1"/>
              <p:nvPr/>
            </p:nvSpPr>
            <p:spPr>
              <a:xfrm>
                <a:off x="1056627" y="2218551"/>
                <a:ext cx="2276774" cy="2066940"/>
              </a:xfrm>
              <a:prstGeom prst="rect">
                <a:avLst/>
              </a:prstGeom>
              <a:noFill/>
            </p:spPr>
            <p:txBody>
              <a:bodyPr wrap="square" lIns="68580" tIns="45720" rIns="91440" bIns="45720" rtlCol="0" anchor="t">
                <a:spAutoFit/>
              </a:bodyPr>
              <a:lstStyle/>
              <a:p>
                <a:pPr marL="68580" indent="-68580">
                  <a:buFont typeface="Arial" panose="020B0604020202020204" pitchFamily="34" charset="0"/>
                  <a:buChar char="•"/>
                </a:pPr>
                <a:r>
                  <a:rPr lang="en-US" sz="1200" b="1" dirty="0">
                    <a:solidFill>
                      <a:schemeClr val="bg2"/>
                    </a:solidFill>
                    <a:latin typeface="Times New Roman"/>
                    <a:cs typeface="Times New Roman"/>
                  </a:rPr>
                  <a:t>Disinterested</a:t>
                </a:r>
              </a:p>
              <a:p>
                <a:pPr marL="68580" indent="-68580">
                  <a:buFont typeface="Arial" panose="020B0604020202020204" pitchFamily="34" charset="0"/>
                  <a:buChar char="•"/>
                </a:pPr>
                <a:r>
                  <a:rPr lang="en-US" sz="1200" b="1" dirty="0">
                    <a:solidFill>
                      <a:schemeClr val="bg2"/>
                    </a:solidFill>
                    <a:latin typeface="Times New Roman"/>
                    <a:cs typeface="Times New Roman"/>
                  </a:rPr>
                  <a:t>Unmotivated</a:t>
                </a:r>
              </a:p>
              <a:p>
                <a:pPr marL="68580" indent="-68580">
                  <a:buFont typeface="Arial" panose="020B0604020202020204" pitchFamily="34" charset="0"/>
                  <a:buChar char="•"/>
                </a:pPr>
                <a:r>
                  <a:rPr lang="en-US" sz="1200" b="1" dirty="0">
                    <a:solidFill>
                      <a:schemeClr val="bg2"/>
                    </a:solidFill>
                    <a:latin typeface="Times New Roman"/>
                    <a:cs typeface="Times New Roman"/>
                  </a:rPr>
                  <a:t>Unfocused</a:t>
                </a:r>
              </a:p>
              <a:p>
                <a:pPr marL="68580" indent="-68580">
                  <a:buFont typeface="Arial" panose="020B0604020202020204" pitchFamily="34" charset="0"/>
                  <a:buChar char="•"/>
                </a:pPr>
                <a:r>
                  <a:rPr lang="en-US" sz="1200" b="1" dirty="0">
                    <a:solidFill>
                      <a:schemeClr val="bg2"/>
                    </a:solidFill>
                    <a:latin typeface="Times New Roman"/>
                    <a:cs typeface="Times New Roman"/>
                  </a:rPr>
                  <a:t>No initiative </a:t>
                </a:r>
                <a:endParaRPr lang="en-US" sz="1200" b="1" dirty="0">
                  <a:solidFill>
                    <a:schemeClr val="bg2"/>
                  </a:solidFill>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r>
                  <a:rPr lang="en-US" sz="1200" b="1" dirty="0">
                    <a:solidFill>
                      <a:schemeClr val="bg2"/>
                    </a:solidFill>
                    <a:latin typeface="Times New Roman"/>
                    <a:cs typeface="Times New Roman"/>
                  </a:rPr>
                  <a:t>Unproductive</a:t>
                </a:r>
              </a:p>
              <a:p>
                <a:pPr marL="68580" indent="-68580">
                  <a:buFont typeface="Arial" panose="020B0604020202020204" pitchFamily="34" charset="0"/>
                  <a:buChar char="•"/>
                </a:pPr>
                <a:r>
                  <a:rPr lang="en-US" sz="1200" b="1" dirty="0">
                    <a:solidFill>
                      <a:schemeClr val="bg2"/>
                    </a:solidFill>
                    <a:latin typeface="Times New Roman"/>
                    <a:cs typeface="Times New Roman"/>
                  </a:rPr>
                  <a:t>Lack of interest in work relationships</a:t>
                </a: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p:txBody>
          </p:sp>
          <p:sp>
            <p:nvSpPr>
              <p:cNvPr id="54" name="TextBox 53">
                <a:extLst>
                  <a:ext uri="{FF2B5EF4-FFF2-40B4-BE49-F238E27FC236}">
                    <a16:creationId xmlns:a16="http://schemas.microsoft.com/office/drawing/2014/main" id="{59C16CD7-CFE6-78A3-8B4E-2986D8908B57}"/>
                  </a:ext>
                </a:extLst>
              </p:cNvPr>
              <p:cNvSpPr txBox="1"/>
              <p:nvPr/>
            </p:nvSpPr>
            <p:spPr>
              <a:xfrm>
                <a:off x="3446021" y="2218832"/>
                <a:ext cx="1810356" cy="2225935"/>
              </a:xfrm>
              <a:prstGeom prst="rect">
                <a:avLst/>
              </a:prstGeom>
              <a:noFill/>
            </p:spPr>
            <p:txBody>
              <a:bodyPr wrap="square" lIns="68580" rtlCol="0">
                <a:spAutoFit/>
              </a:bodyPr>
              <a:lstStyle/>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Good to go</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Well-trained</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Fit and focused</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Connected</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Accepting new challenges</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Active coping</a:t>
                </a: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a:p>
                <a:endParaRPr lang="en-US" sz="1125" b="1">
                  <a:latin typeface="Times New Roman" panose="02020603050405020304" pitchFamily="18" charset="0"/>
                  <a:cs typeface="Times New Roman" panose="02020603050405020304" pitchFamily="18" charset="0"/>
                </a:endParaRPr>
              </a:p>
            </p:txBody>
          </p:sp>
          <p:sp>
            <p:nvSpPr>
              <p:cNvPr id="55" name="TextBox 54">
                <a:extLst>
                  <a:ext uri="{FF2B5EF4-FFF2-40B4-BE49-F238E27FC236}">
                    <a16:creationId xmlns:a16="http://schemas.microsoft.com/office/drawing/2014/main" id="{E083358B-B4DF-03BC-733B-1A0D51A51FE3}"/>
                  </a:ext>
                </a:extLst>
              </p:cNvPr>
              <p:cNvSpPr txBox="1"/>
              <p:nvPr/>
            </p:nvSpPr>
            <p:spPr>
              <a:xfrm>
                <a:off x="5344916" y="2203402"/>
                <a:ext cx="2285173" cy="1939744"/>
              </a:xfrm>
              <a:prstGeom prst="rect">
                <a:avLst/>
              </a:prstGeom>
              <a:noFill/>
            </p:spPr>
            <p:txBody>
              <a:bodyPr wrap="square" lIns="68580" rtlCol="0">
                <a:spAutoFit/>
              </a:bodyPr>
              <a:lstStyle/>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Quick temper</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Irritable</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Diminished self-control</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Poor focus</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Poor sleep</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Pushing others away</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Nausea</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Temporary &amp; transitory, needed for growth</a:t>
                </a:r>
              </a:p>
              <a:p>
                <a:pPr marL="68580" indent="-68580">
                  <a:buFont typeface="Arial" panose="020B0604020202020204" pitchFamily="34" charset="0"/>
                  <a:buChar char="•"/>
                </a:pPr>
                <a:endParaRPr lang="en-US" sz="1125" b="1">
                  <a:latin typeface="Times New Roman" panose="02020603050405020304" pitchFamily="18" charset="0"/>
                  <a:cs typeface="Times New Roman" panose="02020603050405020304" pitchFamily="18" charset="0"/>
                </a:endParaRPr>
              </a:p>
            </p:txBody>
          </p:sp>
          <p:sp>
            <p:nvSpPr>
              <p:cNvPr id="56" name="TextBox 55">
                <a:extLst>
                  <a:ext uri="{FF2B5EF4-FFF2-40B4-BE49-F238E27FC236}">
                    <a16:creationId xmlns:a16="http://schemas.microsoft.com/office/drawing/2014/main" id="{FB5A0A4E-92A6-C235-5892-945DA5CFED97}"/>
                  </a:ext>
                </a:extLst>
              </p:cNvPr>
              <p:cNvSpPr txBox="1"/>
              <p:nvPr/>
            </p:nvSpPr>
            <p:spPr>
              <a:xfrm>
                <a:off x="7477038" y="2200965"/>
                <a:ext cx="2098457" cy="1958523"/>
              </a:xfrm>
              <a:prstGeom prst="rect">
                <a:avLst/>
              </a:prstGeom>
              <a:noFill/>
            </p:spPr>
            <p:txBody>
              <a:bodyPr wrap="square" lIns="68580" tIns="45720" rIns="91440" bIns="45720" rtlCol="0" anchor="t">
                <a:spAutoFit/>
              </a:bodyPr>
              <a:lstStyle/>
              <a:p>
                <a:pPr marL="68580" indent="-68580">
                  <a:buFont typeface="Arial" panose="020B0604020202020204" pitchFamily="34" charset="0"/>
                  <a:buChar char="•"/>
                </a:pPr>
                <a:r>
                  <a:rPr lang="en-US" sz="1200" b="1" dirty="0">
                    <a:latin typeface="Times New Roman"/>
                    <a:cs typeface="Times New Roman"/>
                  </a:rPr>
                  <a:t>Serious or significant distress or </a:t>
                </a:r>
              </a:p>
              <a:p>
                <a:pPr marL="68580" indent="-68580">
                  <a:buFont typeface="Arial" panose="020B0604020202020204" pitchFamily="34" charset="0"/>
                  <a:buChar char="•"/>
                </a:pPr>
                <a:r>
                  <a:rPr lang="en-US" sz="1200" b="1" dirty="0">
                    <a:latin typeface="Times New Roman"/>
                    <a:cs typeface="Times New Roman"/>
                  </a:rPr>
                  <a:t>Overwhelming Emotions*</a:t>
                </a:r>
              </a:p>
              <a:p>
                <a:pPr marL="68580" indent="-68580">
                  <a:buFont typeface="Arial" panose="020B0604020202020204" pitchFamily="34" charset="0"/>
                  <a:buChar char="•"/>
                </a:pPr>
                <a:r>
                  <a:rPr lang="en-US" sz="1200" b="1" dirty="0">
                    <a:latin typeface="Times New Roman"/>
                    <a:cs typeface="Times New Roman"/>
                  </a:rPr>
                  <a:t>Insomnia, nightmares.</a:t>
                </a:r>
              </a:p>
              <a:p>
                <a:pPr marL="68580" indent="-68580">
                  <a:buFont typeface="Arial" panose="020B0604020202020204" pitchFamily="34" charset="0"/>
                  <a:buChar char="•"/>
                </a:pPr>
                <a:r>
                  <a:rPr lang="en-US" sz="1200" b="1" dirty="0">
                    <a:latin typeface="Times New Roman"/>
                    <a:cs typeface="Times New Roman"/>
                  </a:rPr>
                  <a:t>Breaking relationships</a:t>
                </a:r>
              </a:p>
              <a:p>
                <a:pPr marL="68580" indent="-68580">
                  <a:buFont typeface="Arial" panose="020B0604020202020204" pitchFamily="34" charset="0"/>
                  <a:buChar char="•"/>
                </a:pPr>
                <a:r>
                  <a:rPr lang="en-US" sz="1200" b="1" dirty="0">
                    <a:latin typeface="Times New Roman"/>
                    <a:cs typeface="Times New Roman"/>
                  </a:rPr>
                  <a:t>Shame, guilt</a:t>
                </a:r>
              </a:p>
              <a:p>
                <a:pPr marL="68580" indent="-68580">
                  <a:buFont typeface="Arial" panose="020B0604020202020204" pitchFamily="34" charset="0"/>
                  <a:buChar char="•"/>
                </a:pPr>
                <a:r>
                  <a:rPr lang="en-US" sz="1200" b="1" dirty="0">
                    <a:latin typeface="Times New Roman"/>
                    <a:cs typeface="Times New Roman"/>
                  </a:rPr>
                  <a:t>Destructive behavior</a:t>
                </a:r>
              </a:p>
              <a:p>
                <a:endParaRPr lang="en-US" sz="1200" b="1">
                  <a:latin typeface="Times New Roman" panose="02020603050405020304" pitchFamily="18" charset="0"/>
                  <a:cs typeface="Times New Roman" panose="02020603050405020304" pitchFamily="18" charset="0"/>
                </a:endParaRPr>
              </a:p>
            </p:txBody>
          </p:sp>
          <p:sp>
            <p:nvSpPr>
              <p:cNvPr id="57" name="TextBox 56">
                <a:extLst>
                  <a:ext uri="{FF2B5EF4-FFF2-40B4-BE49-F238E27FC236}">
                    <a16:creationId xmlns:a16="http://schemas.microsoft.com/office/drawing/2014/main" id="{BDC7400C-AB39-CC68-D71C-1AF0ABA409D8}"/>
                  </a:ext>
                </a:extLst>
              </p:cNvPr>
              <p:cNvSpPr txBox="1"/>
              <p:nvPr/>
            </p:nvSpPr>
            <p:spPr>
              <a:xfrm>
                <a:off x="9556610" y="2192681"/>
                <a:ext cx="1926904" cy="1271963"/>
              </a:xfrm>
              <a:prstGeom prst="rect">
                <a:avLst/>
              </a:prstGeom>
              <a:noFill/>
            </p:spPr>
            <p:txBody>
              <a:bodyPr wrap="square" lIns="68580" rtlCol="0">
                <a:spAutoFit/>
              </a:bodyPr>
              <a:lstStyle/>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Stress injuries that don’t heal without help.</a:t>
                </a:r>
              </a:p>
              <a:p>
                <a:pPr marL="68580" indent="-68580">
                  <a:buFont typeface="Arial" panose="020B0604020202020204" pitchFamily="34" charset="0"/>
                  <a:buChar char="•"/>
                </a:pPr>
                <a:r>
                  <a:rPr lang="en-US" sz="1200" b="1">
                    <a:latin typeface="Times New Roman" panose="02020603050405020304" pitchFamily="18" charset="0"/>
                    <a:cs typeface="Times New Roman" panose="02020603050405020304" pitchFamily="18" charset="0"/>
                  </a:rPr>
                  <a:t>Diagnosable mental health and Substance use disorders.</a:t>
                </a:r>
                <a:endParaRPr lang="en-US" sz="1125">
                  <a:latin typeface="Times New Roman" panose="02020603050405020304" pitchFamily="18" charset="0"/>
                  <a:cs typeface="Times New Roman" panose="02020603050405020304" pitchFamily="18" charset="0"/>
                </a:endParaRPr>
              </a:p>
            </p:txBody>
          </p:sp>
          <p:sp>
            <p:nvSpPr>
              <p:cNvPr id="58" name="TextBox 57">
                <a:extLst>
                  <a:ext uri="{FF2B5EF4-FFF2-40B4-BE49-F238E27FC236}">
                    <a16:creationId xmlns:a16="http://schemas.microsoft.com/office/drawing/2014/main" id="{BC796C77-B13F-B110-9624-C241A6F1955E}"/>
                  </a:ext>
                </a:extLst>
              </p:cNvPr>
              <p:cNvSpPr txBox="1"/>
              <p:nvPr/>
            </p:nvSpPr>
            <p:spPr>
              <a:xfrm>
                <a:off x="8850237" y="5164206"/>
                <a:ext cx="2276774" cy="470471"/>
              </a:xfrm>
              <a:prstGeom prst="rect">
                <a:avLst/>
              </a:prstGeom>
              <a:noFill/>
            </p:spPr>
            <p:txBody>
              <a:bodyPr wrap="square" rtlCol="0">
                <a:spAutoFit/>
              </a:bodyPr>
              <a:lstStyle/>
              <a:p>
                <a:pPr algn="ctr"/>
                <a:r>
                  <a:rPr lang="en-US" sz="1350" b="1" i="1">
                    <a:latin typeface="Times New Roman" panose="02020603050405020304" pitchFamily="18" charset="0"/>
                    <a:cs typeface="Times New Roman" panose="02020603050405020304" pitchFamily="18" charset="0"/>
                  </a:rPr>
                  <a:t>Caregiver Responsibility</a:t>
                </a:r>
              </a:p>
            </p:txBody>
          </p:sp>
          <p:sp>
            <p:nvSpPr>
              <p:cNvPr id="59" name="TextBox 58">
                <a:extLst>
                  <a:ext uri="{FF2B5EF4-FFF2-40B4-BE49-F238E27FC236}">
                    <a16:creationId xmlns:a16="http://schemas.microsoft.com/office/drawing/2014/main" id="{18DD7D15-1DE0-6EBA-4868-05B11AEF254A}"/>
                  </a:ext>
                </a:extLst>
              </p:cNvPr>
              <p:cNvSpPr txBox="1"/>
              <p:nvPr/>
            </p:nvSpPr>
            <p:spPr>
              <a:xfrm>
                <a:off x="4940266" y="5168291"/>
                <a:ext cx="3586002" cy="466386"/>
              </a:xfrm>
              <a:prstGeom prst="rect">
                <a:avLst/>
              </a:prstGeom>
              <a:noFill/>
            </p:spPr>
            <p:txBody>
              <a:bodyPr wrap="square" rtlCol="0">
                <a:spAutoFit/>
              </a:bodyPr>
              <a:lstStyle/>
              <a:p>
                <a:pPr algn="ctr"/>
                <a:r>
                  <a:rPr lang="en-US" sz="1350" b="1" i="1">
                    <a:latin typeface="Times New Roman" panose="02020603050405020304" pitchFamily="18" charset="0"/>
                    <a:cs typeface="Times New Roman" panose="02020603050405020304" pitchFamily="18" charset="0"/>
                  </a:rPr>
                  <a:t>Individual, Peer, Family Responsibility</a:t>
                </a:r>
              </a:p>
            </p:txBody>
          </p:sp>
          <p:sp>
            <p:nvSpPr>
              <p:cNvPr id="60" name="TextBox 59">
                <a:extLst>
                  <a:ext uri="{FF2B5EF4-FFF2-40B4-BE49-F238E27FC236}">
                    <a16:creationId xmlns:a16="http://schemas.microsoft.com/office/drawing/2014/main" id="{6425A530-E3B0-28B4-CF88-1319528BE245}"/>
                  </a:ext>
                </a:extLst>
              </p:cNvPr>
              <p:cNvSpPr txBox="1"/>
              <p:nvPr/>
            </p:nvSpPr>
            <p:spPr>
              <a:xfrm>
                <a:off x="1445399" y="5134341"/>
                <a:ext cx="2276774" cy="470471"/>
              </a:xfrm>
              <a:prstGeom prst="rect">
                <a:avLst/>
              </a:prstGeom>
              <a:noFill/>
            </p:spPr>
            <p:txBody>
              <a:bodyPr wrap="square" rtlCol="0">
                <a:spAutoFit/>
              </a:bodyPr>
              <a:lstStyle/>
              <a:p>
                <a:pPr algn="ctr"/>
                <a:r>
                  <a:rPr lang="en-US" sz="1350" b="1" i="1">
                    <a:latin typeface="Times New Roman" panose="02020603050405020304" pitchFamily="18" charset="0"/>
                    <a:cs typeface="Times New Roman" panose="02020603050405020304" pitchFamily="18" charset="0"/>
                  </a:rPr>
                  <a:t>Unit Leader Responsibility</a:t>
                </a:r>
              </a:p>
            </p:txBody>
          </p:sp>
        </p:grpSp>
        <mc:AlternateContent xmlns:mc="http://schemas.openxmlformats.org/markup-compatibility/2006">
          <mc:Choice xmlns:am3d="http://schemas.microsoft.com/office/drawing/2017/model3d" Requires="am3d">
            <p:graphicFrame>
              <p:nvGraphicFramePr>
                <p:cNvPr id="27" name="3D Model 26">
                  <a:extLst>
                    <a:ext uri="{FF2B5EF4-FFF2-40B4-BE49-F238E27FC236}">
                      <a16:creationId xmlns:a16="http://schemas.microsoft.com/office/drawing/2014/main" id="{0FC54156-7F3B-1DAB-78F1-3D2A06346BED}"/>
                    </a:ext>
                  </a:extLst>
                </p:cNvPr>
                <p:cNvGraphicFramePr>
                  <a:graphicFrameLocks noChangeAspect="1"/>
                </p:cNvGraphicFramePr>
                <p:nvPr/>
              </p:nvGraphicFramePr>
              <p:xfrm>
                <a:off x="6971633" y="5376597"/>
                <a:ext cx="1218773" cy="1407083"/>
              </p:xfrm>
              <a:graphic>
                <a:graphicData uri="http://schemas.microsoft.com/office/drawing/2017/model3d">
                  <am3d:model3d r:embed="rId15">
                    <am3d:spPr>
                      <a:xfrm>
                        <a:off x="0" y="0"/>
                        <a:ext cx="1218773" cy="1407083"/>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6"/>
                    </am3d:raster>
                    <am3d:objViewport viewportSz="2166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7" name="3D Model 26">
                  <a:extLst>
                    <a:ext uri="{FF2B5EF4-FFF2-40B4-BE49-F238E27FC236}">
                      <a16:creationId xmlns:a16="http://schemas.microsoft.com/office/drawing/2014/main" id="{0FC54156-7F3B-1DAB-78F1-3D2A06346BED}"/>
                    </a:ext>
                  </a:extLst>
                </p:cNvPr>
                <p:cNvPicPr>
                  <a:picLocks noGrp="1" noRot="1" noChangeAspect="1" noMove="1" noResize="1" noEditPoints="1" noAdjustHandles="1" noChangeArrowheads="1" noChangeShapeType="1" noCrop="1"/>
                </p:cNvPicPr>
                <p:nvPr/>
              </p:nvPicPr>
              <p:blipFill>
                <a:blip r:embed="rId16"/>
                <a:stretch>
                  <a:fillRect/>
                </a:stretch>
              </p:blipFill>
              <p:spPr>
                <a:xfrm>
                  <a:off x="6932218" y="5449434"/>
                  <a:ext cx="1217753" cy="140120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28" name="3D Model 27">
                  <a:extLst>
                    <a:ext uri="{FF2B5EF4-FFF2-40B4-BE49-F238E27FC236}">
                      <a16:creationId xmlns:a16="http://schemas.microsoft.com/office/drawing/2014/main" id="{08A7AD5C-B01F-891A-CAC9-BA6AECBA6404}"/>
                    </a:ext>
                  </a:extLst>
                </p:cNvPr>
                <p:cNvGraphicFramePr>
                  <a:graphicFrameLocks noChangeAspect="1"/>
                </p:cNvGraphicFramePr>
                <p:nvPr/>
              </p:nvGraphicFramePr>
              <p:xfrm>
                <a:off x="1085600" y="5314841"/>
                <a:ext cx="1218773" cy="1407083"/>
              </p:xfrm>
              <a:graphic>
                <a:graphicData uri="http://schemas.microsoft.com/office/drawing/2017/model3d">
                  <am3d:model3d r:embed="rId15">
                    <am3d:spPr>
                      <a:xfrm>
                        <a:off x="0" y="0"/>
                        <a:ext cx="1218773" cy="1407083"/>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6"/>
                    </am3d:raster>
                    <am3d:objViewport viewportSz="2166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8" name="3D Model 27">
                  <a:extLst>
                    <a:ext uri="{FF2B5EF4-FFF2-40B4-BE49-F238E27FC236}">
                      <a16:creationId xmlns:a16="http://schemas.microsoft.com/office/drawing/2014/main" id="{08A7AD5C-B01F-891A-CAC9-BA6AECBA6404}"/>
                    </a:ext>
                  </a:extLst>
                </p:cNvPr>
                <p:cNvPicPr>
                  <a:picLocks noGrp="1" noRot="1" noChangeAspect="1" noMove="1" noResize="1" noEditPoints="1" noAdjustHandles="1" noChangeArrowheads="1" noChangeShapeType="1" noCrop="1"/>
                </p:cNvPicPr>
                <p:nvPr/>
              </p:nvPicPr>
              <p:blipFill>
                <a:blip r:embed="rId16"/>
                <a:stretch>
                  <a:fillRect/>
                </a:stretch>
              </p:blipFill>
              <p:spPr>
                <a:xfrm>
                  <a:off x="1051112" y="5387936"/>
                  <a:ext cx="1217753" cy="1401206"/>
                </a:xfrm>
                <a:prstGeom prst="rect">
                  <a:avLst/>
                </a:prstGeom>
              </p:spPr>
            </p:pic>
          </mc:Fallback>
        </mc:AlternateContent>
        <p:grpSp>
          <p:nvGrpSpPr>
            <p:cNvPr id="29" name="Group 28">
              <a:extLst>
                <a:ext uri="{FF2B5EF4-FFF2-40B4-BE49-F238E27FC236}">
                  <a16:creationId xmlns:a16="http://schemas.microsoft.com/office/drawing/2014/main" id="{A27EA52B-8391-B64D-1FF6-27C1D7443162}"/>
                </a:ext>
              </a:extLst>
            </p:cNvPr>
            <p:cNvGrpSpPr/>
            <p:nvPr/>
          </p:nvGrpSpPr>
          <p:grpSpPr>
            <a:xfrm>
              <a:off x="1434592" y="5798476"/>
              <a:ext cx="528004" cy="324585"/>
              <a:chOff x="1511082" y="5777465"/>
              <a:chExt cx="557680" cy="324585"/>
            </a:xfrm>
          </p:grpSpPr>
          <mc:AlternateContent xmlns:mc="http://schemas.openxmlformats.org/markup-compatibility/2006">
            <mc:Choice xmlns:am3d="http://schemas.microsoft.com/office/drawing/2017/model3d" Requires="am3d">
              <p:graphicFrame>
                <p:nvGraphicFramePr>
                  <p:cNvPr id="45" name="3D Model 44">
                    <a:extLst>
                      <a:ext uri="{FF2B5EF4-FFF2-40B4-BE49-F238E27FC236}">
                        <a16:creationId xmlns:a16="http://schemas.microsoft.com/office/drawing/2014/main" id="{323557CC-1114-968A-11FA-74663D289011}"/>
                      </a:ext>
                    </a:extLst>
                  </p:cNvPr>
                  <p:cNvGraphicFramePr>
                    <a:graphicFrameLocks noChangeAspect="1"/>
                  </p:cNvGraphicFramePr>
                  <p:nvPr/>
                </p:nvGraphicFramePr>
                <p:xfrm>
                  <a:off x="1511082" y="5777465"/>
                  <a:ext cx="525515" cy="136580"/>
                </p:xfrm>
                <a:graphic>
                  <a:graphicData uri="http://schemas.microsoft.com/office/drawing/2017/model3d">
                    <am3d:model3d r:embed="rId6">
                      <am3d:spPr>
                        <a:xfrm>
                          <a:off x="0" y="0"/>
                          <a:ext cx="525515" cy="136580"/>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17"/>
                      </am3d:raster>
                      <am3d:objViewport viewportSz="53428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5" name="3D Model 44">
                    <a:extLst>
                      <a:ext uri="{FF2B5EF4-FFF2-40B4-BE49-F238E27FC236}">
                        <a16:creationId xmlns:a16="http://schemas.microsoft.com/office/drawing/2014/main" id="{323557CC-1114-968A-11FA-74663D289011}"/>
                      </a:ext>
                    </a:extLst>
                  </p:cNvPr>
                  <p:cNvPicPr>
                    <a:picLocks noGrp="1" noRot="1" noChangeAspect="1" noMove="1" noResize="1" noEditPoints="1" noAdjustHandles="1" noChangeArrowheads="1" noChangeShapeType="1" noCrop="1"/>
                  </p:cNvPicPr>
                  <p:nvPr/>
                </p:nvPicPr>
                <p:blipFill>
                  <a:blip r:embed="rId17"/>
                  <a:stretch>
                    <a:fillRect/>
                  </a:stretch>
                </p:blipFill>
                <p:spPr>
                  <a:xfrm>
                    <a:off x="1399812" y="5869551"/>
                    <a:ext cx="497134" cy="136009"/>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6" name="3D Model 45">
                    <a:extLst>
                      <a:ext uri="{FF2B5EF4-FFF2-40B4-BE49-F238E27FC236}">
                        <a16:creationId xmlns:a16="http://schemas.microsoft.com/office/drawing/2014/main" id="{AA4ACABE-4149-568C-A73E-5D6D0D7D953F}"/>
                      </a:ext>
                    </a:extLst>
                  </p:cNvPr>
                  <p:cNvGraphicFramePr>
                    <a:graphicFrameLocks noChangeAspect="1"/>
                  </p:cNvGraphicFramePr>
                  <p:nvPr/>
                </p:nvGraphicFramePr>
                <p:xfrm flipV="1">
                  <a:off x="1523705" y="5955666"/>
                  <a:ext cx="545057" cy="146384"/>
                </p:xfrm>
                <a:graphic>
                  <a:graphicData uri="http://schemas.microsoft.com/office/drawing/2017/model3d">
                    <am3d:model3d r:embed="rId8">
                      <am3d:spPr>
                        <a:xfrm flipV="1">
                          <a:off x="0" y="0"/>
                          <a:ext cx="545057"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18"/>
                      </am3d:raster>
                      <am3d:objViewport viewportSz="55461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6" name="3D Model 45">
                    <a:extLst>
                      <a:ext uri="{FF2B5EF4-FFF2-40B4-BE49-F238E27FC236}">
                        <a16:creationId xmlns:a16="http://schemas.microsoft.com/office/drawing/2014/main" id="{AA4ACABE-4149-568C-A73E-5D6D0D7D953F}"/>
                      </a:ext>
                    </a:extLst>
                  </p:cNvPr>
                  <p:cNvPicPr>
                    <a:picLocks noGrp="1" noRot="1" noChangeAspect="1" noMove="1" noResize="1" noEditPoints="1" noAdjustHandles="1" noChangeArrowheads="1" noChangeShapeType="1" noCrop="1"/>
                  </p:cNvPicPr>
                  <p:nvPr/>
                </p:nvPicPr>
                <p:blipFill>
                  <a:blip r:embed="rId18"/>
                  <a:stretch>
                    <a:fillRect/>
                  </a:stretch>
                </p:blipFill>
                <p:spPr>
                  <a:xfrm flipV="1">
                    <a:off x="1411753" y="6047008"/>
                    <a:ext cx="515621" cy="145772"/>
                  </a:xfrm>
                  <a:prstGeom prst="rect">
                    <a:avLst/>
                  </a:prstGeom>
                </p:spPr>
              </p:pic>
            </mc:Fallback>
          </mc:AlternateContent>
        </p:grpSp>
        <p:grpSp>
          <p:nvGrpSpPr>
            <p:cNvPr id="30" name="Group 29">
              <a:extLst>
                <a:ext uri="{FF2B5EF4-FFF2-40B4-BE49-F238E27FC236}">
                  <a16:creationId xmlns:a16="http://schemas.microsoft.com/office/drawing/2014/main" id="{60C9F77E-313B-6B24-22F1-333762B06B89}"/>
                </a:ext>
              </a:extLst>
            </p:cNvPr>
            <p:cNvGrpSpPr/>
            <p:nvPr/>
          </p:nvGrpSpPr>
          <p:grpSpPr>
            <a:xfrm>
              <a:off x="7178370" y="5827012"/>
              <a:ext cx="658551" cy="446934"/>
              <a:chOff x="1005899" y="5829911"/>
              <a:chExt cx="762777" cy="388781"/>
            </a:xfrm>
          </p:grpSpPr>
          <mc:AlternateContent xmlns:mc="http://schemas.openxmlformats.org/markup-compatibility/2006">
            <mc:Choice xmlns:am3d="http://schemas.microsoft.com/office/drawing/2017/model3d" Requires="am3d">
              <p:graphicFrame>
                <p:nvGraphicFramePr>
                  <p:cNvPr id="43" name="3D Model 42">
                    <a:extLst>
                      <a:ext uri="{FF2B5EF4-FFF2-40B4-BE49-F238E27FC236}">
                        <a16:creationId xmlns:a16="http://schemas.microsoft.com/office/drawing/2014/main" id="{FF0C969F-00E2-BF9F-DF06-2100063907FC}"/>
                      </a:ext>
                    </a:extLst>
                  </p:cNvPr>
                  <p:cNvGraphicFramePr>
                    <a:graphicFrameLocks noChangeAspect="1"/>
                  </p:cNvGraphicFramePr>
                  <p:nvPr>
                    <p:extLst>
                      <p:ext uri="{D42A27DB-BD31-4B8C-83A1-F6EECF244321}">
                        <p14:modId xmlns:p14="http://schemas.microsoft.com/office/powerpoint/2010/main" val="788705935"/>
                      </p:ext>
                    </p:extLst>
                  </p:nvPr>
                </p:nvGraphicFramePr>
                <p:xfrm flipV="1">
                  <a:off x="1005899" y="6023849"/>
                  <a:ext cx="762777" cy="194843"/>
                </p:xfrm>
                <a:graphic>
                  <a:graphicData uri="http://schemas.microsoft.com/office/drawing/2017/model3d">
                    <am3d:model3d r:embed="rId8">
                      <am3d:spPr>
                        <a:xfrm flipV="1">
                          <a:off x="0" y="0"/>
                          <a:ext cx="762777" cy="194843"/>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1" ay="-2475012" az="5"/>
                        <am3d:postTrans dx="0" dy="0" dz="0"/>
                      </am3d:trans>
                      <am3d:raster rName="Office3DRenderer" rVer="16.0.8326">
                        <am3d:blip r:embed="rId19"/>
                      </am3d:raster>
                      <am3d:objViewport viewportSz="71584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3" name="3D Model 42">
                    <a:extLst>
                      <a:ext uri="{FF2B5EF4-FFF2-40B4-BE49-F238E27FC236}">
                        <a16:creationId xmlns:a16="http://schemas.microsoft.com/office/drawing/2014/main" id="{FF0C969F-00E2-BF9F-DF06-2100063907FC}"/>
                      </a:ext>
                    </a:extLst>
                  </p:cNvPr>
                  <p:cNvPicPr>
                    <a:picLocks noGrp="1" noRot="1" noChangeAspect="1" noMove="1" noResize="1" noEditPoints="1" noAdjustHandles="1" noChangeArrowheads="1" noChangeShapeType="1" noCrop="1"/>
                  </p:cNvPicPr>
                  <p:nvPr/>
                </p:nvPicPr>
                <p:blipFill>
                  <a:blip r:embed="rId19"/>
                  <a:stretch>
                    <a:fillRect/>
                  </a:stretch>
                </p:blipFill>
                <p:spPr>
                  <a:xfrm flipV="1">
                    <a:off x="7138782" y="6119983"/>
                    <a:ext cx="658000" cy="223052"/>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4" name="3D Model 43">
                    <a:extLst>
                      <a:ext uri="{FF2B5EF4-FFF2-40B4-BE49-F238E27FC236}">
                        <a16:creationId xmlns:a16="http://schemas.microsoft.com/office/drawing/2014/main" id="{F64F2387-F271-D829-6597-49D321E8CA5D}"/>
                      </a:ext>
                    </a:extLst>
                  </p:cNvPr>
                  <p:cNvGraphicFramePr>
                    <a:graphicFrameLocks noChangeAspect="1"/>
                  </p:cNvGraphicFramePr>
                  <p:nvPr/>
                </p:nvGraphicFramePr>
                <p:xfrm>
                  <a:off x="1171419" y="5829911"/>
                  <a:ext cx="562643" cy="146229"/>
                </p:xfrm>
                <a:graphic>
                  <a:graphicData uri="http://schemas.microsoft.com/office/drawing/2017/model3d">
                    <am3d:model3d r:embed="rId6">
                      <am3d:spPr>
                        <a:xfrm>
                          <a:off x="0" y="0"/>
                          <a:ext cx="562643" cy="146229"/>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20"/>
                      </am3d:raster>
                      <am3d:objViewport viewportSz="521630"/>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4" name="3D Model 43">
                    <a:extLst>
                      <a:ext uri="{FF2B5EF4-FFF2-40B4-BE49-F238E27FC236}">
                        <a16:creationId xmlns:a16="http://schemas.microsoft.com/office/drawing/2014/main" id="{F64F2387-F271-D829-6597-49D321E8CA5D}"/>
                      </a:ext>
                    </a:extLst>
                  </p:cNvPr>
                  <p:cNvPicPr>
                    <a:picLocks noGrp="1" noRot="1" noChangeAspect="1" noMove="1" noResize="1" noEditPoints="1" noAdjustHandles="1" noChangeArrowheads="1" noChangeShapeType="1" noCrop="1"/>
                  </p:cNvPicPr>
                  <p:nvPr/>
                </p:nvPicPr>
                <p:blipFill>
                  <a:blip r:embed="rId20"/>
                  <a:stretch>
                    <a:fillRect/>
                  </a:stretch>
                </p:blipFill>
                <p:spPr>
                  <a:xfrm>
                    <a:off x="7281566" y="5897968"/>
                    <a:ext cx="485357" cy="167399"/>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31" name="3D Model 30">
                  <a:extLst>
                    <a:ext uri="{FF2B5EF4-FFF2-40B4-BE49-F238E27FC236}">
                      <a16:creationId xmlns:a16="http://schemas.microsoft.com/office/drawing/2014/main" id="{E4E38C92-0C24-A97C-0417-5CACCBF03553}"/>
                    </a:ext>
                  </a:extLst>
                </p:cNvPr>
                <p:cNvGraphicFramePr>
                  <a:graphicFrameLocks noChangeAspect="1"/>
                </p:cNvGraphicFramePr>
                <p:nvPr/>
              </p:nvGraphicFramePr>
              <p:xfrm>
                <a:off x="4323471" y="5379508"/>
                <a:ext cx="1218773" cy="1407083"/>
              </p:xfrm>
              <a:graphic>
                <a:graphicData uri="http://schemas.microsoft.com/office/drawing/2017/model3d">
                  <am3d:model3d r:embed="rId15">
                    <am3d:spPr>
                      <a:xfrm>
                        <a:off x="0" y="0"/>
                        <a:ext cx="1218773" cy="1407083"/>
                      </a:xfrm>
                      <a:prstGeom prst="rect">
                        <a:avLst/>
                      </a:prstGeom>
                    </am3d:spPr>
                    <am3d:camera>
                      <am3d:pos x="0" y="0" z="75323810"/>
                      <am3d:up dx="0" dy="36000000" dz="0"/>
                      <am3d:lookAt x="0" y="0" z="0"/>
                      <am3d:perspective fov="2700000"/>
                    </am3d:camera>
                    <am3d:trans>
                      <am3d:meterPerModelUnit n="4331725" d="1000000"/>
                      <am3d:preTrans dx="-10748681" dy="13468883" dz="-31190101"/>
                      <am3d:scale>
                        <am3d:sx n="1000000" d="1000000"/>
                        <am3d:sy n="1000000" d="1000000"/>
                        <am3d:sz n="1000000" d="1000000"/>
                      </am3d:scale>
                      <am3d:rot/>
                      <am3d:postTrans dx="0" dy="0" dz="0"/>
                    </am3d:trans>
                    <am3d:raster rName="Office3DRenderer" rVer="16.0.8326">
                      <am3d:blip r:embed="rId16"/>
                    </am3d:raster>
                    <am3d:objViewport viewportSz="216659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1" name="3D Model 30">
                  <a:extLst>
                    <a:ext uri="{FF2B5EF4-FFF2-40B4-BE49-F238E27FC236}">
                      <a16:creationId xmlns:a16="http://schemas.microsoft.com/office/drawing/2014/main" id="{E4E38C92-0C24-A97C-0417-5CACCBF03553}"/>
                    </a:ext>
                  </a:extLst>
                </p:cNvPr>
                <p:cNvPicPr>
                  <a:picLocks noGrp="1" noRot="1" noChangeAspect="1" noMove="1" noResize="1" noEditPoints="1" noAdjustHandles="1" noChangeArrowheads="1" noChangeShapeType="1" noCrop="1"/>
                </p:cNvPicPr>
                <p:nvPr/>
              </p:nvPicPr>
              <p:blipFill>
                <a:blip r:embed="rId16"/>
                <a:stretch>
                  <a:fillRect/>
                </a:stretch>
              </p:blipFill>
              <p:spPr>
                <a:xfrm>
                  <a:off x="4286272" y="5452333"/>
                  <a:ext cx="1217753" cy="1401206"/>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32" name="3D Model 31">
                  <a:extLst>
                    <a:ext uri="{FF2B5EF4-FFF2-40B4-BE49-F238E27FC236}">
                      <a16:creationId xmlns:a16="http://schemas.microsoft.com/office/drawing/2014/main" id="{9A15388A-4A03-9B20-9EE9-DA0D0402B281}"/>
                    </a:ext>
                  </a:extLst>
                </p:cNvPr>
                <p:cNvGraphicFramePr>
                  <a:graphicFrameLocks noChangeAspect="1"/>
                </p:cNvGraphicFramePr>
                <p:nvPr/>
              </p:nvGraphicFramePr>
              <p:xfrm rot="153964">
                <a:off x="1396954" y="5898707"/>
                <a:ext cx="3629213" cy="528501"/>
              </p:xfrm>
              <a:graphic>
                <a:graphicData uri="http://schemas.microsoft.com/office/drawing/2017/model3d">
                  <am3d:model3d r:embed="rId21">
                    <am3d:spPr>
                      <a:xfrm rot="153964">
                        <a:off x="0" y="0"/>
                        <a:ext cx="3629213" cy="528501"/>
                      </a:xfrm>
                      <a:prstGeom prst="rect">
                        <a:avLst/>
                      </a:prstGeom>
                    </am3d:spPr>
                    <am3d:camera>
                      <am3d:pos x="0" y="0" z="47508170"/>
                      <am3d:up dx="0" dy="36000000" dz="0"/>
                      <am3d:lookAt x="0" y="0" z="0"/>
                      <am3d:perspective fov="2700000"/>
                    </am3d:camera>
                    <am3d:trans>
                      <am3d:meterPerModelUnit n="2163366" d="1000000"/>
                      <am3d:preTrans dx="-8097701" dy="15662916" dz="-16048406"/>
                      <am3d:scale>
                        <am3d:sx n="1000000" d="1000000"/>
                        <am3d:sy n="1000000" d="1000000"/>
                        <am3d:sz n="1000000" d="1000000"/>
                      </am3d:scale>
                      <am3d:rot/>
                      <am3d:postTrans dx="0" dy="0" dz="0"/>
                    </am3d:trans>
                    <am3d:raster rName="Office3DRenderer" rVer="16.0.8326">
                      <am3d:blip r:embed="rId22"/>
                    </am3d:raster>
                    <am3d:objViewport viewportSz="3925757"/>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2" name="3D Model 31">
                  <a:extLst>
                    <a:ext uri="{FF2B5EF4-FFF2-40B4-BE49-F238E27FC236}">
                      <a16:creationId xmlns:a16="http://schemas.microsoft.com/office/drawing/2014/main" id="{9A15388A-4A03-9B20-9EE9-DA0D0402B281}"/>
                    </a:ext>
                  </a:extLst>
                </p:cNvPr>
                <p:cNvPicPr>
                  <a:picLocks noGrp="1" noRot="1" noChangeAspect="1" noMove="1" noResize="1" noEditPoints="1" noAdjustHandles="1" noChangeArrowheads="1" noChangeShapeType="1" noCrop="1"/>
                </p:cNvPicPr>
                <p:nvPr/>
              </p:nvPicPr>
              <p:blipFill>
                <a:blip r:embed="rId22"/>
                <a:stretch>
                  <a:fillRect/>
                </a:stretch>
              </p:blipFill>
              <p:spPr>
                <a:xfrm rot="153964">
                  <a:off x="1362205" y="5969364"/>
                  <a:ext cx="3626175" cy="526294"/>
                </a:xfrm>
                <a:prstGeom prst="rect">
                  <a:avLst/>
                </a:prstGeom>
              </p:spPr>
            </p:pic>
          </mc:Fallback>
        </mc:AlternateContent>
        <p:grpSp>
          <p:nvGrpSpPr>
            <p:cNvPr id="33" name="Group 32">
              <a:extLst>
                <a:ext uri="{FF2B5EF4-FFF2-40B4-BE49-F238E27FC236}">
                  <a16:creationId xmlns:a16="http://schemas.microsoft.com/office/drawing/2014/main" id="{59DB5771-C323-D000-5812-46D0D2711298}"/>
                </a:ext>
              </a:extLst>
            </p:cNvPr>
            <p:cNvGrpSpPr/>
            <p:nvPr/>
          </p:nvGrpSpPr>
          <p:grpSpPr>
            <a:xfrm>
              <a:off x="4616904" y="5875981"/>
              <a:ext cx="562595" cy="344821"/>
              <a:chOff x="1662216" y="5818209"/>
              <a:chExt cx="582462" cy="344821"/>
            </a:xfrm>
          </p:grpSpPr>
          <mc:AlternateContent xmlns:mc="http://schemas.openxmlformats.org/markup-compatibility/2006">
            <mc:Choice xmlns:am3d="http://schemas.microsoft.com/office/drawing/2017/model3d" Requires="am3d">
              <p:graphicFrame>
                <p:nvGraphicFramePr>
                  <p:cNvPr id="41" name="3D Model 40">
                    <a:extLst>
                      <a:ext uri="{FF2B5EF4-FFF2-40B4-BE49-F238E27FC236}">
                        <a16:creationId xmlns:a16="http://schemas.microsoft.com/office/drawing/2014/main" id="{18586A39-9F8C-D5DA-2471-A20D7406B541}"/>
                      </a:ext>
                    </a:extLst>
                  </p:cNvPr>
                  <p:cNvGraphicFramePr>
                    <a:graphicFrameLocks noChangeAspect="1"/>
                  </p:cNvGraphicFramePr>
                  <p:nvPr/>
                </p:nvGraphicFramePr>
                <p:xfrm flipV="1">
                  <a:off x="1699621" y="6016646"/>
                  <a:ext cx="545057" cy="146384"/>
                </p:xfrm>
                <a:graphic>
                  <a:graphicData uri="http://schemas.microsoft.com/office/drawing/2017/model3d">
                    <am3d:model3d r:embed="rId8">
                      <am3d:spPr>
                        <a:xfrm flipV="1">
                          <a:off x="0" y="0"/>
                          <a:ext cx="545057" cy="146384"/>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563688" ay="221990" az="-36704"/>
                        <am3d:postTrans dx="0" dy="0" dz="0"/>
                      </am3d:trans>
                      <am3d:raster rName="Office3DRenderer" rVer="16.0.8326">
                        <am3d:blip r:embed="rId23"/>
                      </am3d:raster>
                      <am3d:objViewport viewportSz="56580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1" name="3D Model 40">
                    <a:extLst>
                      <a:ext uri="{FF2B5EF4-FFF2-40B4-BE49-F238E27FC236}">
                        <a16:creationId xmlns:a16="http://schemas.microsoft.com/office/drawing/2014/main" id="{18586A39-9F8C-D5DA-2471-A20D7406B541}"/>
                      </a:ext>
                    </a:extLst>
                  </p:cNvPr>
                  <p:cNvPicPr>
                    <a:picLocks noGrp="1" noRot="1" noChangeAspect="1" noMove="1" noResize="1" noEditPoints="1" noAdjustHandles="1" noChangeArrowheads="1" noChangeShapeType="1" noCrop="1"/>
                  </p:cNvPicPr>
                  <p:nvPr/>
                </p:nvPicPr>
                <p:blipFill>
                  <a:blip r:embed="rId23"/>
                  <a:stretch>
                    <a:fillRect/>
                  </a:stretch>
                </p:blipFill>
                <p:spPr>
                  <a:xfrm flipV="1">
                    <a:off x="4615559" y="6144341"/>
                    <a:ext cx="526025" cy="145773"/>
                  </a:xfrm>
                  <a:prstGeom prst="rect">
                    <a:avLst/>
                  </a:prstGeom>
                </p:spPr>
              </p:pic>
            </mc:Fallback>
          </mc:AlternateContent>
          <mc:AlternateContent xmlns:mc="http://schemas.openxmlformats.org/markup-compatibility/2006">
            <mc:Choice xmlns:am3d="http://schemas.microsoft.com/office/drawing/2017/model3d" Requires="am3d">
              <p:graphicFrame>
                <p:nvGraphicFramePr>
                  <p:cNvPr id="42" name="3D Model 41">
                    <a:extLst>
                      <a:ext uri="{FF2B5EF4-FFF2-40B4-BE49-F238E27FC236}">
                        <a16:creationId xmlns:a16="http://schemas.microsoft.com/office/drawing/2014/main" id="{903A3DE3-F567-6499-B304-058844B1B4B0}"/>
                      </a:ext>
                    </a:extLst>
                  </p:cNvPr>
                  <p:cNvGraphicFramePr>
                    <a:graphicFrameLocks noChangeAspect="1"/>
                  </p:cNvGraphicFramePr>
                  <p:nvPr/>
                </p:nvGraphicFramePr>
                <p:xfrm>
                  <a:off x="1662216" y="5818209"/>
                  <a:ext cx="562642" cy="146230"/>
                </p:xfrm>
                <a:graphic>
                  <a:graphicData uri="http://schemas.microsoft.com/office/drawing/2017/model3d">
                    <am3d:model3d r:embed="rId6">
                      <am3d:spPr>
                        <a:xfrm>
                          <a:off x="0" y="0"/>
                          <a:ext cx="562642" cy="146230"/>
                        </a:xfrm>
                        <a:prstGeom prst="rect">
                          <a:avLst/>
                        </a:prstGeom>
                      </am3d:spPr>
                      <am3d:camera>
                        <am3d:pos x="0" y="0" z="48709138"/>
                        <am3d:up dx="0" dy="36000000" dz="0"/>
                        <am3d:lookAt x="0" y="0" z="0"/>
                        <am3d:perspective fov="2700000"/>
                      </am3d:camera>
                      <am3d:trans>
                        <am3d:meterPerModelUnit n="3854130" d="1000000"/>
                        <am3d:preTrans dx="-64378247" dy="-9386510" dz="-28590906"/>
                        <am3d:scale>
                          <am3d:sx n="1000000" d="1000000"/>
                          <am3d:sy n="1000000" d="1000000"/>
                          <am3d:sz n="1000000" d="1000000"/>
                        </am3d:scale>
                        <am3d:rot ax="-1013014" ay="107651" az="-32668"/>
                        <am3d:postTrans dx="0" dy="0" dz="0"/>
                      </am3d:trans>
                      <am3d:raster rName="Office3DRenderer" rVer="16.0.8326">
                        <am3d:blip r:embed="rId24"/>
                      </am3d:raster>
                      <am3d:objViewport viewportSz="583576"/>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42" name="3D Model 41">
                    <a:extLst>
                      <a:ext uri="{FF2B5EF4-FFF2-40B4-BE49-F238E27FC236}">
                        <a16:creationId xmlns:a16="http://schemas.microsoft.com/office/drawing/2014/main" id="{903A3DE3-F567-6499-B304-058844B1B4B0}"/>
                      </a:ext>
                    </a:extLst>
                  </p:cNvPr>
                  <p:cNvPicPr>
                    <a:picLocks noGrp="1" noRot="1" noChangeAspect="1" noMove="1" noResize="1" noEditPoints="1" noAdjustHandles="1" noChangeArrowheads="1" noChangeShapeType="1" noCrop="1"/>
                  </p:cNvPicPr>
                  <p:nvPr/>
                </p:nvPicPr>
                <p:blipFill>
                  <a:blip r:embed="rId24"/>
                  <a:stretch>
                    <a:fillRect/>
                  </a:stretch>
                </p:blipFill>
                <p:spPr>
                  <a:xfrm>
                    <a:off x="4579460" y="5946733"/>
                    <a:ext cx="542996" cy="145619"/>
                  </a:xfrm>
                  <a:prstGeom prst="rect">
                    <a:avLst/>
                  </a:prstGeom>
                </p:spPr>
              </p:pic>
            </mc:Fallback>
          </mc:AlternateContent>
        </p:grpSp>
        <mc:AlternateContent xmlns:mc="http://schemas.openxmlformats.org/markup-compatibility/2006">
          <mc:Choice xmlns:am3d="http://schemas.microsoft.com/office/drawing/2017/model3d" Requires="am3d">
            <p:graphicFrame>
              <p:nvGraphicFramePr>
                <p:cNvPr id="34" name="3D Model 33">
                  <a:extLst>
                    <a:ext uri="{FF2B5EF4-FFF2-40B4-BE49-F238E27FC236}">
                      <a16:creationId xmlns:a16="http://schemas.microsoft.com/office/drawing/2014/main" id="{50376609-0AA8-2DE7-4E58-59C36E5D6E49}"/>
                    </a:ext>
                  </a:extLst>
                </p:cNvPr>
                <p:cNvGraphicFramePr>
                  <a:graphicFrameLocks noChangeAspect="1"/>
                </p:cNvGraphicFramePr>
                <p:nvPr/>
              </p:nvGraphicFramePr>
              <p:xfrm rot="21259114">
                <a:off x="4680846" y="5664324"/>
                <a:ext cx="3429248" cy="701133"/>
              </p:xfrm>
              <a:graphic>
                <a:graphicData uri="http://schemas.microsoft.com/office/drawing/2017/model3d">
                  <am3d:model3d r:embed="rId21">
                    <am3d:spPr>
                      <a:xfrm rot="21259114">
                        <a:off x="0" y="0"/>
                        <a:ext cx="3429248" cy="701133"/>
                      </a:xfrm>
                      <a:prstGeom prst="rect">
                        <a:avLst/>
                      </a:prstGeom>
                    </am3d:spPr>
                    <am3d:camera>
                      <am3d:pos x="0" y="0" z="47508170"/>
                      <am3d:up dx="0" dy="36000000" dz="0"/>
                      <am3d:lookAt x="0" y="0" z="0"/>
                      <am3d:perspective fov="2700000"/>
                    </am3d:camera>
                    <am3d:trans>
                      <am3d:meterPerModelUnit n="2163366" d="1000000"/>
                      <am3d:preTrans dx="-8097701" dy="15662916" dz="-16048406"/>
                      <am3d:scale>
                        <am3d:sx n="1000000" d="1000000"/>
                        <am3d:sy n="1000000" d="1000000"/>
                        <am3d:sz n="1000000" d="1000000"/>
                      </am3d:scale>
                      <am3d:rot ax="-729373" ay="627529" az="-134357"/>
                      <am3d:postTrans dx="0" dy="0" dz="0"/>
                    </am3d:trans>
                    <am3d:raster rName="Office3DRenderer" rVer="16.0.8326">
                      <am3d:blip r:embed="rId25"/>
                    </am3d:raster>
                    <am3d:objViewport viewportSz="3489398"/>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34" name="3D Model 33">
                  <a:extLst>
                    <a:ext uri="{FF2B5EF4-FFF2-40B4-BE49-F238E27FC236}">
                      <a16:creationId xmlns:a16="http://schemas.microsoft.com/office/drawing/2014/main" id="{50376609-0AA8-2DE7-4E58-59C36E5D6E49}"/>
                    </a:ext>
                  </a:extLst>
                </p:cNvPr>
                <p:cNvPicPr>
                  <a:picLocks noGrp="1" noRot="1" noChangeAspect="1" noMove="1" noResize="1" noEditPoints="1" noAdjustHandles="1" noChangeArrowheads="1" noChangeShapeType="1" noCrop="1"/>
                </p:cNvPicPr>
                <p:nvPr/>
              </p:nvPicPr>
              <p:blipFill>
                <a:blip r:embed="rId25"/>
                <a:stretch>
                  <a:fillRect/>
                </a:stretch>
              </p:blipFill>
              <p:spPr>
                <a:xfrm rot="21259114">
                  <a:off x="4643348" y="5735960"/>
                  <a:ext cx="3426378" cy="698205"/>
                </a:xfrm>
                <a:prstGeom prst="rect">
                  <a:avLst/>
                </a:prstGeom>
              </p:spPr>
            </p:pic>
          </mc:Fallback>
        </mc:AlternateContent>
        <p:grpSp>
          <p:nvGrpSpPr>
            <p:cNvPr id="35" name="Group 34">
              <a:extLst>
                <a:ext uri="{FF2B5EF4-FFF2-40B4-BE49-F238E27FC236}">
                  <a16:creationId xmlns:a16="http://schemas.microsoft.com/office/drawing/2014/main" id="{23F4630D-996B-CC5E-2D79-7EC0EC65FF04}"/>
                </a:ext>
              </a:extLst>
            </p:cNvPr>
            <p:cNvGrpSpPr/>
            <p:nvPr/>
          </p:nvGrpSpPr>
          <p:grpSpPr>
            <a:xfrm>
              <a:off x="-109555" y="4294618"/>
              <a:ext cx="9108558" cy="877163"/>
              <a:chOff x="-109555" y="4294618"/>
              <a:chExt cx="9108558" cy="877163"/>
            </a:xfrm>
          </p:grpSpPr>
          <p:sp>
            <p:nvSpPr>
              <p:cNvPr id="36" name="TextBox 35">
                <a:extLst>
                  <a:ext uri="{FF2B5EF4-FFF2-40B4-BE49-F238E27FC236}">
                    <a16:creationId xmlns:a16="http://schemas.microsoft.com/office/drawing/2014/main" id="{95CABF8C-DEFD-FB7C-1F48-C1153B1C296A}"/>
                  </a:ext>
                </a:extLst>
              </p:cNvPr>
              <p:cNvSpPr txBox="1"/>
              <p:nvPr/>
            </p:nvSpPr>
            <p:spPr>
              <a:xfrm>
                <a:off x="1932144" y="4318889"/>
                <a:ext cx="2258451" cy="707886"/>
              </a:xfrm>
              <a:prstGeom prst="rect">
                <a:avLst/>
              </a:prstGeom>
              <a:noFill/>
            </p:spPr>
            <p:txBody>
              <a:bodyPr wrap="square" rtlCol="0">
                <a:spAutoFit/>
              </a:bodyPr>
              <a:lstStyle/>
              <a:p>
                <a:r>
                  <a:rPr lang="en-US" sz="1100" b="1">
                    <a:latin typeface="Times New Roman" panose="02020603050405020304" pitchFamily="18" charset="0"/>
                    <a:cs typeface="Times New Roman" panose="02020603050405020304" pitchFamily="18" charset="0"/>
                  </a:rPr>
                  <a:t>OPTIMAL PERFORMANCE!</a:t>
                </a:r>
              </a:p>
              <a:p>
                <a:r>
                  <a:rPr lang="en-US" sz="1100" b="1">
                    <a:latin typeface="Times New Roman" panose="02020603050405020304" pitchFamily="18" charset="0"/>
                    <a:cs typeface="Times New Roman" panose="02020603050405020304" pitchFamily="18" charset="0"/>
                  </a:rPr>
                  <a:t>(Does not mean absence of stress)</a:t>
                </a:r>
              </a:p>
              <a:p>
                <a:endParaRPr lang="en-US"/>
              </a:p>
            </p:txBody>
          </p:sp>
          <p:sp>
            <p:nvSpPr>
              <p:cNvPr id="37" name="TextBox 36">
                <a:extLst>
                  <a:ext uri="{FF2B5EF4-FFF2-40B4-BE49-F238E27FC236}">
                    <a16:creationId xmlns:a16="http://schemas.microsoft.com/office/drawing/2014/main" id="{3510B865-0E54-D232-D6D0-A629410BE27F}"/>
                  </a:ext>
                </a:extLst>
              </p:cNvPr>
              <p:cNvSpPr txBox="1"/>
              <p:nvPr/>
            </p:nvSpPr>
            <p:spPr>
              <a:xfrm>
                <a:off x="-109555" y="4301900"/>
                <a:ext cx="2457959" cy="738664"/>
              </a:xfrm>
              <a:prstGeom prst="rect">
                <a:avLst/>
              </a:prstGeom>
              <a:noFill/>
            </p:spPr>
            <p:txBody>
              <a:bodyPr wrap="square" lIns="91440" tIns="45720" rIns="91440" bIns="45720" rtlCol="0" anchor="t">
                <a:spAutoFit/>
              </a:bodyPr>
              <a:lstStyle/>
              <a:p>
                <a:pPr algn="ctr"/>
                <a:r>
                  <a:rPr lang="en-US" sz="1200" b="1" dirty="0">
                    <a:solidFill>
                      <a:schemeClr val="bg2"/>
                    </a:solidFill>
                    <a:latin typeface="Times New Roman"/>
                    <a:cs typeface="Times New Roman"/>
                  </a:rPr>
                  <a:t>LEADERSHIP</a:t>
                </a:r>
              </a:p>
              <a:p>
                <a:pPr algn="ctr"/>
                <a:r>
                  <a:rPr lang="en-US" sz="1200" b="1" dirty="0">
                    <a:solidFill>
                      <a:schemeClr val="bg2"/>
                    </a:solidFill>
                    <a:latin typeface="Times New Roman"/>
                    <a:cs typeface="Times New Roman"/>
                  </a:rPr>
                  <a:t>OPPORTUNTIY</a:t>
                </a:r>
              </a:p>
              <a:p>
                <a:endParaRPr lang="en-US"/>
              </a:p>
            </p:txBody>
          </p:sp>
          <p:sp>
            <p:nvSpPr>
              <p:cNvPr id="38" name="TextBox 37">
                <a:extLst>
                  <a:ext uri="{FF2B5EF4-FFF2-40B4-BE49-F238E27FC236}">
                    <a16:creationId xmlns:a16="http://schemas.microsoft.com/office/drawing/2014/main" id="{0D2CC093-A12C-0388-A161-3BDA45E223B1}"/>
                  </a:ext>
                </a:extLst>
              </p:cNvPr>
              <p:cNvSpPr txBox="1"/>
              <p:nvPr/>
            </p:nvSpPr>
            <p:spPr>
              <a:xfrm>
                <a:off x="4096832" y="4303500"/>
                <a:ext cx="1527397" cy="738664"/>
              </a:xfrm>
              <a:prstGeom prst="rect">
                <a:avLst/>
              </a:prstGeom>
              <a:noFill/>
            </p:spPr>
            <p:txBody>
              <a:bodyPr wrap="square" rtlCol="0">
                <a:spAutoFit/>
              </a:bodyPr>
              <a:lstStyle/>
              <a:p>
                <a:pPr algn="ctr"/>
                <a:r>
                  <a:rPr lang="en-US" sz="1200" b="1">
                    <a:latin typeface="Times New Roman" panose="02020603050405020304" pitchFamily="18" charset="0"/>
                    <a:cs typeface="Times New Roman" panose="02020603050405020304" pitchFamily="18" charset="0"/>
                  </a:rPr>
                  <a:t>SELF-CARE OPPORTUNITY</a:t>
                </a:r>
              </a:p>
              <a:p>
                <a:endParaRPr lang="en-US"/>
              </a:p>
            </p:txBody>
          </p:sp>
          <p:sp>
            <p:nvSpPr>
              <p:cNvPr id="39" name="TextBox 38">
                <a:extLst>
                  <a:ext uri="{FF2B5EF4-FFF2-40B4-BE49-F238E27FC236}">
                    <a16:creationId xmlns:a16="http://schemas.microsoft.com/office/drawing/2014/main" id="{B64E6751-AC9D-B903-5EC8-A1D0C1EA0A6B}"/>
                  </a:ext>
                </a:extLst>
              </p:cNvPr>
              <p:cNvSpPr txBox="1"/>
              <p:nvPr/>
            </p:nvSpPr>
            <p:spPr>
              <a:xfrm>
                <a:off x="5649266" y="4318889"/>
                <a:ext cx="1438564" cy="738664"/>
              </a:xfrm>
              <a:prstGeom prst="rect">
                <a:avLst/>
              </a:prstGeom>
              <a:noFill/>
            </p:spPr>
            <p:txBody>
              <a:bodyPr wrap="square" rtlCol="0">
                <a:spAutoFit/>
              </a:bodyPr>
              <a:lstStyle/>
              <a:p>
                <a:pPr algn="ctr"/>
                <a:r>
                  <a:rPr lang="en-US" sz="1200" b="1">
                    <a:latin typeface="Times New Roman" panose="02020603050405020304" pitchFamily="18" charset="0"/>
                    <a:cs typeface="Times New Roman" panose="02020603050405020304" pitchFamily="18" charset="0"/>
                  </a:rPr>
                  <a:t>POINT OF INTERVENTION</a:t>
                </a:r>
              </a:p>
              <a:p>
                <a:endParaRPr lang="en-US"/>
              </a:p>
            </p:txBody>
          </p:sp>
          <p:sp>
            <p:nvSpPr>
              <p:cNvPr id="40" name="TextBox 39">
                <a:extLst>
                  <a:ext uri="{FF2B5EF4-FFF2-40B4-BE49-F238E27FC236}">
                    <a16:creationId xmlns:a16="http://schemas.microsoft.com/office/drawing/2014/main" id="{FF6953A7-9F21-0B2E-4BBE-EF3DF07CC019}"/>
                  </a:ext>
                </a:extLst>
              </p:cNvPr>
              <p:cNvSpPr txBox="1"/>
              <p:nvPr/>
            </p:nvSpPr>
            <p:spPr>
              <a:xfrm>
                <a:off x="7274063" y="4294618"/>
                <a:ext cx="1724940" cy="877163"/>
              </a:xfrm>
              <a:prstGeom prst="rect">
                <a:avLst/>
              </a:prstGeom>
              <a:noFill/>
            </p:spPr>
            <p:txBody>
              <a:bodyPr wrap="square" rtlCol="0">
                <a:spAutoFit/>
              </a:bodyPr>
              <a:lstStyle/>
              <a:p>
                <a:pPr algn="ctr"/>
                <a:r>
                  <a:rPr lang="en-US" sz="1100" b="1">
                    <a:latin typeface="Times New Roman" panose="02020603050405020304" pitchFamily="18" charset="0"/>
                    <a:cs typeface="Times New Roman" panose="02020603050405020304" pitchFamily="18" charset="0"/>
                  </a:rPr>
                  <a:t>RECOVERS WITH EFFECTIVE CARE &amp; REINTEGRATION</a:t>
                </a:r>
              </a:p>
              <a:p>
                <a:endParaRPr lang="en-US"/>
              </a:p>
            </p:txBody>
          </p:sp>
        </p:grpSp>
      </p:grpSp>
    </p:spTree>
    <p:extLst>
      <p:ext uri="{BB962C8B-B14F-4D97-AF65-F5344CB8AC3E}">
        <p14:creationId xmlns:p14="http://schemas.microsoft.com/office/powerpoint/2010/main" val="135737331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C58FC0955A7F4A9586E53604F32D4A" ma:contentTypeVersion="6" ma:contentTypeDescription="Create a new document." ma:contentTypeScope="" ma:versionID="a2e56549047218b7acd5196a585d3029">
  <xsd:schema xmlns:xsd="http://www.w3.org/2001/XMLSchema" xmlns:xs="http://www.w3.org/2001/XMLSchema" xmlns:p="http://schemas.microsoft.com/office/2006/metadata/properties" xmlns:ns2="bac90b65-dc96-4c73-9a2b-07c3d5daa757" xmlns:ns3="c340a06c-502f-4c8a-8b9b-1bd6218628f9" targetNamespace="http://schemas.microsoft.com/office/2006/metadata/properties" ma:root="true" ma:fieldsID="59523b80088ef8f0a73b2790b9c136a7" ns2:_="" ns3:_="">
    <xsd:import namespace="bac90b65-dc96-4c73-9a2b-07c3d5daa757"/>
    <xsd:import namespace="c340a06c-502f-4c8a-8b9b-1bd6218628f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c90b65-dc96-4c73-9a2b-07c3d5daa7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340a06c-502f-4c8a-8b9b-1bd6218628f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C6E90D0-4D9D-45C9-A26B-292AB9B7C7B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c90b65-dc96-4c73-9a2b-07c3d5daa757"/>
    <ds:schemaRef ds:uri="c340a06c-502f-4c8a-8b9b-1bd6218628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57E651-7EAB-4222-ADAB-9BF848E9A4AA}">
  <ds:schemaRefs>
    <ds:schemaRef ds:uri="c340a06c-502f-4c8a-8b9b-1bd6218628f9"/>
    <ds:schemaRef ds:uri="http://schemas.openxmlformats.org/package/2006/metadata/core-properties"/>
    <ds:schemaRef ds:uri="http://schemas.microsoft.com/office/2006/documentManagement/types"/>
    <ds:schemaRef ds:uri="http://purl.org/dc/elements/1.1/"/>
    <ds:schemaRef ds:uri="http://schemas.microsoft.com/office/2006/metadata/properties"/>
    <ds:schemaRef ds:uri="http://www.w3.org/XML/1998/namespace"/>
    <ds:schemaRef ds:uri="bac90b65-dc96-4c73-9a2b-07c3d5daa757"/>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39169EF3-8A06-44F8-B3AE-58CC6171127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44</TotalTime>
  <Words>2677</Words>
  <Application>Microsoft Office PowerPoint</Application>
  <PresentationFormat>On-screen Show (4:3)</PresentationFormat>
  <Paragraphs>424</Paragraphs>
  <Slides>14</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Bahnschrift SemiLight Condensed</vt:lpstr>
      <vt:lpstr>Calibri</vt:lpstr>
      <vt:lpstr>Calibri Light</vt:lpstr>
      <vt:lpstr>Times New Roman</vt:lpstr>
      <vt:lpstr>Wingdings</vt:lpstr>
      <vt:lpstr>Office Theme</vt:lpstr>
      <vt:lpstr> Coast Guard Operational  Stress Control (CG -OSC ) </vt:lpstr>
      <vt:lpstr>Terminal Objectives   </vt:lpstr>
      <vt:lpstr>Disclosure   </vt:lpstr>
      <vt:lpstr>Culture of Excellence</vt:lpstr>
      <vt:lpstr>OSC Program </vt:lpstr>
      <vt:lpstr>Objectives </vt:lpstr>
      <vt:lpstr>OSC Core Objectives </vt:lpstr>
      <vt:lpstr>OSC as a Prevention Tool     </vt:lpstr>
      <vt:lpstr>PowerPoint Presentation</vt:lpstr>
      <vt:lpstr>Current SITREP on Stress </vt:lpstr>
      <vt:lpstr>Key Components</vt:lpstr>
      <vt:lpstr>Facilitation Discussion Questions  </vt:lpstr>
      <vt:lpstr>Agenda    </vt:lpstr>
      <vt:lpstr>Participant Introductions    </vt:lpstr>
    </vt:vector>
  </TitlesOfParts>
  <Company>DHA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Expanded Operational Stress Control (E-OSC)</dc:title>
  <dc:creator>Bardales, Melissa A. CTR</dc:creator>
  <cp:lastModifiedBy>Merrell, Timothy M CIV (USA)</cp:lastModifiedBy>
  <cp:revision>23</cp:revision>
  <dcterms:created xsi:type="dcterms:W3CDTF">2020-07-06T15:56:40Z</dcterms:created>
  <dcterms:modified xsi:type="dcterms:W3CDTF">2023-11-14T01:04:28Z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0x010100CBC58FC0955A7F4A9586E53604F32D4A</vt:lpwstr>
  </property>
</Properties>
</file>